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7" r:id="rId9"/>
    <p:sldId id="268" r:id="rId10"/>
    <p:sldId id="263" r:id="rId11"/>
    <p:sldId id="265" r:id="rId12"/>
    <p:sldId id="266" r:id="rId13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b.gov.t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1285852" y="1285860"/>
            <a:ext cx="674325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MİLLİ SAVUNMA </a:t>
            </a:r>
          </a:p>
          <a:p>
            <a:pPr algn="ctr"/>
            <a:r>
              <a:rPr lang="tr-TR" sz="72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ÜNİVERSİTESİ</a:t>
            </a:r>
          </a:p>
        </p:txBody>
      </p:sp>
      <p:pic>
        <p:nvPicPr>
          <p:cNvPr id="5121" name="Picture 1" descr="C:\Users\DELL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" y="3825875"/>
            <a:ext cx="1866900" cy="2447925"/>
          </a:xfrm>
          <a:prstGeom prst="rect">
            <a:avLst/>
          </a:prstGeom>
          <a:noFill/>
        </p:spPr>
      </p:pic>
      <p:pic>
        <p:nvPicPr>
          <p:cNvPr id="5122" name="Picture 2" descr="C:\Users\DELL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3714752"/>
            <a:ext cx="4878409" cy="2356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tr-TR" dirty="0"/>
              <a:t>2. SEÇİM AŞAMASI</a:t>
            </a: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2000240"/>
            <a:ext cx="750099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--- 2. SEÇİM AŞAMALARI İÇİN ÇAĞRI VE 2. SEÇİM AŞAMALARINA GELİRKEN BERABERLERİNDE GETİRECEĞİ BELGELER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  <a:hlinkClick r:id="rId2"/>
              </a:rPr>
              <a:t>WWW.MSB.GOV.TR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İNTERNET ADRESİNDE YAYINLANACAKTIR.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--- 2. SEÇİM AŞAMALARI SAĞLIK RAPORU BÖLÜMÜ HARİÇ OLMAK ÜZERE İKİ GÜN OLACAK ŞEKİLDE İCRA EDİLECEKTİR.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1.GÜN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EVRAK KONTROL</a:t>
            </a: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KİŞİLİK DEĞERLENDİRME TESTİ</a:t>
            </a: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FİZİK DEĞERLENDİRME (</a:t>
            </a:r>
            <a:r>
              <a:rPr lang="tr-TR" sz="1200" dirty="0"/>
              <a:t>Boy-Kilo ölçümü )</a:t>
            </a: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PSİKOMOTOR TESTİ (HAVA HARP OKULU ADAYLARI İÇİN)</a:t>
            </a: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200" b="1" dirty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---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FİZİKİ YETERLİLİK TESTİ (</a:t>
            </a:r>
            <a:r>
              <a:rPr lang="tr-TR" sz="1200" b="1" dirty="0"/>
              <a:t>400 metre koşu, durarak uzun atlama, mekik, basketbol topu fırlatma ve barfiks 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2.GÜN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---MÜLAKAT SINAVLARI (</a:t>
            </a:r>
            <a:r>
              <a:rPr lang="tr-TR" sz="1200" dirty="0"/>
              <a:t>yüz yüze görüşme )</a:t>
            </a: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--- MÜZİK YETENEĞİ VE MÜZİK BİLGİSİ SEVİYE TESPİT SINAVI (BANDO ASTSUBAY MESLEK YÜKSEKOKULLARI İÇİN)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rgbClr val="231F20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2. SEÇİM AŞAMALARINDA BAŞARILI OLAN ADAYLAR SAĞLIK RAPORU ALMAK ÜZERE HASTANEYE GÖNDERİLECEKTİR. OLUMLU SAĞLIK RAPORU ALAN VE TERCİHLERİ ARASINDA HAVA HARP OKULU OLAN ADAYLAR BELİRLENEN KONTENJAN DAHİLİNDE ÖĞRENCİ SEÇİM UÇUŞUNA GÖNDERİLECEKLERDİR.</a:t>
            </a: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214414" y="6215082"/>
            <a:ext cx="6261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HAVA HARP OKULUNDA ÖĞRENCİ SEÇİM UÇUŞU YAPILACAKTIR.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00034" y="1571612"/>
            <a:ext cx="821537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2619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--- ÜNİVERSİTE SINAVI PUANI: HARP OKULLARI İÇİN 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2020-YKS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(TYT+AYT), ASTSUBAY MESLEK YÜKSEKOKULLARI İÇİN 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2020-TYT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 BANDO ASTSUBAY MESLEK YÜKSEKOKULU İÇİN 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2020-TYT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VE MÜZİK YETENEĞİ VE MÜZİK BİLGİSİ SEVİYE TESPİT SINAVI PUANI</a:t>
            </a:r>
          </a:p>
          <a:p>
            <a:pPr marL="457200" marR="0" lvl="1" indent="26193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r>
              <a:rPr lang="tr-TR" sz="1200" b="1" dirty="0">
                <a:latin typeface="Arial" pitchFamily="34" charset="0"/>
                <a:cs typeface="Arial" pitchFamily="34" charset="0"/>
              </a:rPr>
              <a:t>          ---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FİZİKİ YETERLİLİK TESTİ PUANI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r>
              <a:rPr kumimoji="0" lang="tr-TR" sz="1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---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MÜLAKAT PUANI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lang="tr-TR" sz="1200" b="1" dirty="0"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(HARP OKULLARI VE ASTSUBAY MESLEK YÜKSEK OKULLARI İÇİN GEREK DUYULDUĞU TAKDİRDE, TYT VE AYT PUANLARINDA MSB TARAFINDAN YERLEŞTİRME TABAN PUANI BELİRLENEBİLECEKTİR.)</a:t>
            </a: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tr-T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MİLLİ SAVUNMA ÜNİVERSİTESİ</a:t>
            </a: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tr-TR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HARP OKULLARI VE ASTSUBAY MESLEK YÜKSEKOKULLARI YERLEŞTİRME PUAN TÜRÜ</a:t>
            </a:r>
          </a:p>
          <a:p>
            <a:pPr marL="0" marR="0" lvl="0" indent="7191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KHO	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2020-YKS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(TYT+AYT) SAYISAL VE EŞİT AĞIRLIK PUANI</a:t>
            </a: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DHO	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2020-YKS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(TYT+AYT) SAYISAL PUANI</a:t>
            </a: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HHO	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2020-YKS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(TYT+AYT) SAYISAL PUANI</a:t>
            </a: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endParaRPr kumimoji="0" lang="tr-TR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7191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19300" algn="l"/>
              </a:tabLst>
            </a:pP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ASB.MYO	</a:t>
            </a: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2020-TYT 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PUANI (BANDO ASTSUBAY MESLEK YÜKSEKOKULU DAHİL</a:t>
            </a:r>
            <a:r>
              <a:rPr kumimoji="0" lang="tr-T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9" name="8 Metin kutusu"/>
          <p:cNvSpPr txBox="1"/>
          <p:nvPr/>
        </p:nvSpPr>
        <p:spPr>
          <a:xfrm>
            <a:off x="1214414" y="214290"/>
            <a:ext cx="68827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/>
              <a:t>AŞAMALARIN DEĞERLENDİRİLMESİ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SONUÇLARIN İLAN EDİLMESİ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928662" y="1928803"/>
            <a:ext cx="7215238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4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ADAY TERCİHLERİNİN ALINMASI  29 NİSAN- 17 MAYIS 2019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BAŞVURULARI</a:t>
            </a:r>
            <a:r>
              <a:rPr kumimoji="0" lang="tr-TR" sz="1400" b="1" i="0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KABUL EDİLEN ADAYLARIN İLANI  13 HAZİRAN 2019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400" b="1" baseline="0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TYT</a:t>
            </a:r>
            <a:r>
              <a:rPr lang="tr-TR" sz="14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  15 HAZİRAN 2019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AYT</a:t>
            </a:r>
            <a:r>
              <a:rPr kumimoji="0" lang="tr-TR" sz="1400" b="1" i="0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 16 HAZİRAN 2019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400" b="1" baseline="0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İKİNCİ SEÇİM AŞAMALARI 24 HAZİRAN-26 TEMMUZ 2019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                                                        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sz="1400" b="1" dirty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lang="tr-TR" sz="14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                                                                                          </a:t>
            </a:r>
            <a:r>
              <a:rPr kumimoji="0" lang="tr-TR" sz="1400" b="1" i="0" u="none" strike="noStrike" cap="none" normalizeH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  29 TEMMUZ-23 AĞUSTOS  (HO)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</a:t>
            </a:r>
            <a:r>
              <a:rPr lang="tr-TR" sz="1400" b="1" dirty="0" smtClean="0">
                <a:solidFill>
                  <a:srgbClr val="231F20"/>
                </a:solidFill>
                <a:latin typeface="Calibri" pitchFamily="34" charset="0"/>
                <a:ea typeface="Arial" pitchFamily="34" charset="0"/>
                <a:cs typeface="Calibri" pitchFamily="34" charset="0"/>
              </a:rPr>
              <a:t>KONTENJANA GİREN ADAYLARIN KAYIT İŞLEMLERİ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       26 AĞUSTOS-13 EYLÜL 2019 (MYO)</a:t>
            </a: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Calibri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/>
            </a:r>
            <a:b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</a:b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ASİL VE YEDEK LİSTELER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  <a:hlinkClick r:id="rId2"/>
              </a:rPr>
              <a:t>WWW.MSB.GOV.TR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ADRESİNDE İLAN EDİLECEK, AYRICA POSTA YOLU İLE BİR DUYURU </a:t>
            </a:r>
            <a:r>
              <a:rPr kumimoji="0" lang="tr-TR" sz="1400" b="1" i="1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YAPILMAYACAK, BELGE GÖNDERİLMEYECEKTİR.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Arial" pitchFamily="34" charset="0"/>
                <a:cs typeface="Calibri" pitchFamily="34" charset="0"/>
              </a:rPr>
              <a:t>SINAVLARDA BAŞARILI OLAN ADAYLARDAN OKULLARA ALINACAK KONTENJAN SAYISI KADAR ADAY YERLEŞTİRMESİ YAPILACAKTIR. KONTENJANA GİREMEYEN ADAYLAR YEDEK OLARAK BELİRLENECEK, İHTİYAÇ HALİNDE ÇAĞRI YAPILABİLECEKTİR.</a:t>
            </a: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1071538" y="6000768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/>
              <a:t>MİLLİ SAVUNMA ÜNİVERSİTESİ KILAVUZUNU İNCELEYİNİZ.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857364"/>
            <a:ext cx="8215370" cy="46434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1800" b="1" dirty="0"/>
              <a:t>BAŞVURU SÜRESİ</a:t>
            </a:r>
          </a:p>
          <a:p>
            <a:pPr algn="ctr">
              <a:buNone/>
            </a:pPr>
            <a:r>
              <a:rPr lang="tr-TR" sz="1800" b="1" dirty="0" smtClean="0"/>
              <a:t>07.01.2020-</a:t>
            </a:r>
            <a:r>
              <a:rPr lang="tr-TR" sz="1800" b="1" i="1" dirty="0" smtClean="0"/>
              <a:t>10</a:t>
            </a:r>
            <a:r>
              <a:rPr lang="tr-TR" sz="1800" b="1" i="1" dirty="0" smtClean="0"/>
              <a:t>.02.2020</a:t>
            </a:r>
            <a:endParaRPr lang="tr-TR" sz="1800" b="1" i="1" dirty="0"/>
          </a:p>
          <a:p>
            <a:pPr algn="ctr">
              <a:buNone/>
            </a:pPr>
            <a:r>
              <a:rPr lang="tr-TR" sz="1800" b="1" dirty="0" smtClean="0"/>
              <a:t>GEÇ BAŞVURU TARİHİ</a:t>
            </a:r>
          </a:p>
          <a:p>
            <a:pPr algn="ctr">
              <a:buNone/>
            </a:pPr>
            <a:r>
              <a:rPr lang="tr-TR" sz="1800" b="1" dirty="0" smtClean="0"/>
              <a:t>25.02.2020</a:t>
            </a:r>
            <a:endParaRPr lang="tr-TR" sz="1800" b="1" dirty="0"/>
          </a:p>
          <a:p>
            <a:pPr algn="ctr">
              <a:buNone/>
            </a:pPr>
            <a:r>
              <a:rPr lang="tr-TR" sz="1800" b="1" dirty="0"/>
              <a:t>SINAV TARİHİ	 </a:t>
            </a:r>
          </a:p>
          <a:p>
            <a:pPr algn="ctr">
              <a:buNone/>
            </a:pPr>
            <a:r>
              <a:rPr lang="tr-TR" sz="1800" b="1" dirty="0" smtClean="0"/>
              <a:t>29</a:t>
            </a:r>
            <a:r>
              <a:rPr lang="tr-TR" sz="1800" b="1" dirty="0" smtClean="0"/>
              <a:t>.03.2020</a:t>
            </a:r>
            <a:endParaRPr lang="tr-TR" sz="1800" b="1" dirty="0"/>
          </a:p>
          <a:p>
            <a:pPr algn="ctr">
              <a:buNone/>
            </a:pPr>
            <a:r>
              <a:rPr lang="tr-TR" sz="1800" b="1" dirty="0" smtClean="0"/>
              <a:t>SINAV AÇIKLAM TARİHİ</a:t>
            </a:r>
          </a:p>
          <a:p>
            <a:pPr algn="ctr">
              <a:buNone/>
            </a:pPr>
            <a:r>
              <a:rPr lang="tr-TR" sz="1800" b="1" dirty="0" smtClean="0"/>
              <a:t>21.04.2020</a:t>
            </a:r>
            <a:endParaRPr lang="tr-TR" sz="1800" b="1" dirty="0"/>
          </a:p>
          <a:p>
            <a:pPr algn="ctr">
              <a:buNone/>
            </a:pPr>
            <a:r>
              <a:rPr lang="tr-TR" sz="1800" b="1" dirty="0"/>
              <a:t>SINAV SAATİ - SÜRESİ</a:t>
            </a:r>
          </a:p>
          <a:p>
            <a:pPr algn="ctr">
              <a:buNone/>
            </a:pPr>
            <a:r>
              <a:rPr lang="tr-TR" sz="1800" b="1" dirty="0"/>
              <a:t>10.15, 135 DAKİKA </a:t>
            </a:r>
          </a:p>
          <a:p>
            <a:pPr algn="ctr">
              <a:buNone/>
            </a:pPr>
            <a:endParaRPr lang="tr-TR" sz="1800" b="1" dirty="0"/>
          </a:p>
          <a:p>
            <a:pPr algn="ctr">
              <a:buNone/>
            </a:pPr>
            <a:r>
              <a:rPr lang="tr-TR" sz="1800" b="1" dirty="0"/>
              <a:t>SINAV ÜCRETİ	</a:t>
            </a:r>
          </a:p>
          <a:p>
            <a:pPr algn="ctr">
              <a:buNone/>
            </a:pPr>
            <a:r>
              <a:rPr lang="tr-TR" sz="1800" b="1" dirty="0" smtClean="0"/>
              <a:t>? </a:t>
            </a:r>
            <a:r>
              <a:rPr lang="tr-TR" sz="1800" b="1" dirty="0" smtClean="0"/>
              <a:t>TL</a:t>
            </a:r>
            <a:endParaRPr lang="tr-TR" sz="1800" b="1" dirty="0"/>
          </a:p>
          <a:p>
            <a:pPr>
              <a:buNone/>
            </a:pPr>
            <a:endParaRPr lang="tr-TR" sz="18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928794" y="357166"/>
            <a:ext cx="61848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/>
              <a:t>MİLLİ SAVUNMA ÜNİVERSİTESİ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/>
              <a:t>BAŞVURU ŞARTLARI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0" y="1714488"/>
            <a:ext cx="87154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buNone/>
            </a:pPr>
            <a:r>
              <a:rPr lang="tr-TR" b="1" dirty="0"/>
              <a:t>--- TÜRKİYE CUMHURİYETİ VATANDAŞI OLMAK,</a:t>
            </a:r>
          </a:p>
          <a:p>
            <a:pPr lvl="2">
              <a:buNone/>
            </a:pPr>
            <a:endParaRPr lang="tr-TR" b="1" dirty="0"/>
          </a:p>
          <a:p>
            <a:pPr lvl="2">
              <a:buNone/>
            </a:pPr>
            <a:r>
              <a:rPr lang="tr-TR" b="1" dirty="0"/>
              <a:t>--- HARP OKULLARINA (HO) BAYAN VE ERKEK, ASTSUBAY MESLEK YÜKSEKOKULLARINA (ASB. MYO) SADECE ERKEK ÖĞRENCİ ALINACAKTIR.</a:t>
            </a:r>
          </a:p>
          <a:p>
            <a:pPr lvl="2">
              <a:buNone/>
            </a:pPr>
            <a:endParaRPr lang="tr-TR" b="1" dirty="0"/>
          </a:p>
          <a:p>
            <a:pPr lvl="2">
              <a:buNone/>
            </a:pPr>
            <a:r>
              <a:rPr lang="tr-TR" b="1" dirty="0"/>
              <a:t>--- HARP OKULLARI İÇİN 20, ASTSUBAY MESLEK YÜKSEKOKULLARI İÇİN 21 VE DAHA KÜÇÜK OLMALIDIR.</a:t>
            </a:r>
          </a:p>
          <a:p>
            <a:pPr lvl="2">
              <a:buNone/>
            </a:pPr>
            <a:endParaRPr lang="tr-TR" b="1" dirty="0"/>
          </a:p>
          <a:p>
            <a:pPr lvl="2">
              <a:buNone/>
            </a:pPr>
            <a:r>
              <a:rPr lang="tr-TR" b="1" dirty="0"/>
              <a:t>--- MİLLİ SAVUNMA ÜNİVERSİTESİ ASKERİ ÖĞRENCİ ADAY BELİRLEME SINAVI (</a:t>
            </a:r>
            <a:r>
              <a:rPr lang="tr-TR" b="1" dirty="0" smtClean="0"/>
              <a:t>2020-MSÜ</a:t>
            </a:r>
            <a:r>
              <a:rPr lang="tr-TR" b="1" dirty="0"/>
              <a:t>)”NA KATILMIŞ VE BU SINAVDAN MİLLİ SAVUNMA BAKANLIĞINCA BELİRLENECEK OLAN ÇAĞRI TABAN PUANI </a:t>
            </a:r>
            <a:r>
              <a:rPr lang="tr-TR" b="1" dirty="0" smtClean="0"/>
              <a:t>ALMIŞ</a:t>
            </a:r>
          </a:p>
          <a:p>
            <a:pPr lvl="2">
              <a:buNone/>
            </a:pPr>
            <a:r>
              <a:rPr lang="tr-TR" b="1" dirty="0" smtClean="0"/>
              <a:t>-- </a:t>
            </a:r>
            <a:r>
              <a:rPr lang="tr-TR" b="1" dirty="0" smtClean="0"/>
              <a:t>SINAV BAŞVURU TARİHİ: </a:t>
            </a:r>
            <a:r>
              <a:rPr lang="tr-TR" b="1" dirty="0"/>
              <a:t>07.01.2020-</a:t>
            </a:r>
            <a:r>
              <a:rPr lang="tr-TR" b="1" i="1" dirty="0"/>
              <a:t>10.02.2020</a:t>
            </a:r>
          </a:p>
          <a:p>
            <a:pPr lvl="2">
              <a:buNone/>
            </a:pPr>
            <a:r>
              <a:rPr lang="tr-TR" b="1" dirty="0" smtClean="0"/>
              <a:t>-- </a:t>
            </a:r>
            <a:r>
              <a:rPr lang="tr-TR" b="1" dirty="0" smtClean="0"/>
              <a:t>SINAV TARİHİ: </a:t>
            </a:r>
            <a:r>
              <a:rPr lang="tr-TR" b="1" dirty="0" smtClean="0"/>
              <a:t>29.03.2020</a:t>
            </a:r>
            <a:endParaRPr lang="tr-TR" b="1" dirty="0" smtClean="0"/>
          </a:p>
          <a:p>
            <a:pPr lvl="2">
              <a:buNone/>
            </a:pPr>
            <a:r>
              <a:rPr lang="tr-TR" b="1" dirty="0" smtClean="0"/>
              <a:t>-- SINAV AÇIKLAMA: </a:t>
            </a:r>
            <a:r>
              <a:rPr lang="tr-TR" b="1" dirty="0" smtClean="0"/>
              <a:t>21.04.2020</a:t>
            </a:r>
            <a:endParaRPr lang="tr-TR" b="1" dirty="0" smtClean="0"/>
          </a:p>
          <a:p>
            <a:pPr lvl="2">
              <a:buNone/>
            </a:pPr>
            <a:endParaRPr lang="tr-TR" b="1" dirty="0"/>
          </a:p>
          <a:p>
            <a:pPr>
              <a:buNone/>
            </a:pPr>
            <a:r>
              <a:rPr lang="tr-TR" b="1" dirty="0"/>
              <a:t>	--- HARP OKULLARI VE ASTSUBAY MESLEK YÜKSEKOKULLARI TERCİHLERİNİ 	</a:t>
            </a:r>
            <a:r>
              <a:rPr lang="tr-TR" b="1" dirty="0">
                <a:hlinkClick r:id="rId2"/>
              </a:rPr>
              <a:t>www.msb.gov.tr</a:t>
            </a:r>
            <a:r>
              <a:rPr lang="tr-TR" b="1" dirty="0"/>
              <a:t> İNTERNET ADRESİNE GİREREK </a:t>
            </a:r>
            <a:r>
              <a:rPr lang="tr-TR" b="1" dirty="0" smtClean="0"/>
              <a:t>YAPMAK</a:t>
            </a:r>
            <a:endParaRPr lang="tr-TR" b="1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/>
              <a:t>BAŞVURU ŞARTLARI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85926"/>
            <a:ext cx="8229600" cy="4525963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tr-TR" sz="1900" b="1" dirty="0"/>
              <a:t>--- ASTSUBAY MESLEK YÜKSEK OKULU İÇİN TYT’DE 150 PUAN VE ÜZERİ, HARP OKULLARI İÇİN TYT’DE 150 PUAN ALMAK VE AYT’180 PUAN VE ÜZERİ ALMAK  (MSÜ BARAJ PUANI BELİRLEYEBİLİR.)</a:t>
            </a:r>
          </a:p>
          <a:p>
            <a:pPr lvl="2">
              <a:buNone/>
            </a:pPr>
            <a:endParaRPr lang="tr-TR" sz="1900" b="1" dirty="0"/>
          </a:p>
          <a:p>
            <a:pPr lvl="2">
              <a:buNone/>
            </a:pPr>
            <a:r>
              <a:rPr lang="tr-TR" sz="1900" b="1" dirty="0"/>
              <a:t>--- GÜVEN SORUŞTURMASINI  GEÇMEK</a:t>
            </a:r>
          </a:p>
          <a:p>
            <a:pPr>
              <a:buNone/>
            </a:pPr>
            <a:r>
              <a:rPr lang="tr-TR" sz="1900" b="1" dirty="0"/>
              <a:t> </a:t>
            </a:r>
          </a:p>
          <a:p>
            <a:pPr lvl="2">
              <a:buNone/>
            </a:pPr>
            <a:r>
              <a:rPr lang="tr-TR" sz="1900" b="1" dirty="0"/>
              <a:t>--- BİR ASKERİ OKULDAN ÇIKMIŞ VEYA ÇIKARILMAMIŞ, SİVİL OKULLARDAN İSE ÇIKARILMAMIŞ OLMAK,</a:t>
            </a:r>
          </a:p>
          <a:p>
            <a:pPr>
              <a:buNone/>
            </a:pPr>
            <a:endParaRPr lang="tr-TR" sz="1900" b="1" dirty="0"/>
          </a:p>
          <a:p>
            <a:pPr lvl="2">
              <a:buNone/>
            </a:pPr>
            <a:r>
              <a:rPr lang="tr-TR" sz="1900" b="1" dirty="0"/>
              <a:t>--- NİŞANLI, EVLİ, DUL, HAMİLE, ÇOCUKLU OLMAMAK VEYA HERHANGİ BİR KADINLA VEYA ERKEKLE NİKÂHSIZ OLARAK BİRLİKTE YAŞAMAMAK,</a:t>
            </a:r>
          </a:p>
          <a:p>
            <a:pPr>
              <a:buNone/>
            </a:pPr>
            <a:endParaRPr lang="tr-TR" sz="1900" b="1" dirty="0"/>
          </a:p>
          <a:p>
            <a:pPr lvl="2">
              <a:buNone/>
            </a:pPr>
            <a:r>
              <a:rPr lang="tr-TR" sz="1900" b="1" dirty="0"/>
              <a:t>--- İNTİBAK EĞİTİMİNİ BAŞARILI BİR ŞEKİLDE TAMAMLAMAK,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928670"/>
          </a:xfrm>
        </p:spPr>
        <p:txBody>
          <a:bodyPr>
            <a:normAutofit/>
          </a:bodyPr>
          <a:lstStyle/>
          <a:p>
            <a:r>
              <a:rPr lang="tr-TR" sz="3200" b="1" dirty="0"/>
              <a:t>MSÜ SINAVININ KAPSAMI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428736"/>
            <a:ext cx="8215370" cy="521497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tr-TR" b="1" dirty="0"/>
              <a:t>TÜRKÇE	</a:t>
            </a:r>
          </a:p>
          <a:p>
            <a:pPr algn="ctr">
              <a:buNone/>
            </a:pPr>
            <a:r>
              <a:rPr lang="tr-TR" b="1" dirty="0"/>
              <a:t>40 SORU</a:t>
            </a:r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SOSYAL BİLİMLER</a:t>
            </a:r>
          </a:p>
          <a:p>
            <a:pPr>
              <a:buNone/>
            </a:pPr>
            <a:r>
              <a:rPr lang="tr-TR" b="1" dirty="0"/>
              <a:t>  	--- TARİH	            			(5 SORU)</a:t>
            </a:r>
          </a:p>
          <a:p>
            <a:pPr>
              <a:buNone/>
            </a:pPr>
            <a:r>
              <a:rPr lang="tr-TR" b="1" dirty="0"/>
              <a:t>	--- COĞRAFYA				(5 SORU)</a:t>
            </a:r>
          </a:p>
          <a:p>
            <a:pPr>
              <a:buNone/>
            </a:pPr>
            <a:r>
              <a:rPr lang="tr-TR" b="1" dirty="0"/>
              <a:t>	--- FELSEFE				(5 SORU)</a:t>
            </a:r>
          </a:p>
          <a:p>
            <a:pPr>
              <a:buNone/>
            </a:pPr>
            <a:r>
              <a:rPr lang="tr-TR" b="1" dirty="0"/>
              <a:t>	--- DİN KÜLTÜRÜ VE AHLAK BİLGİSİ </a:t>
            </a:r>
          </a:p>
          <a:p>
            <a:pPr>
              <a:buNone/>
            </a:pPr>
            <a:r>
              <a:rPr lang="tr-TR" b="1" dirty="0"/>
              <a:t>(</a:t>
            </a:r>
            <a:r>
              <a:rPr lang="tr-TR" b="1" i="1" dirty="0"/>
              <a:t>VEYA İLAVE FELSEFE SORULARI</a:t>
            </a:r>
            <a:r>
              <a:rPr lang="tr-TR" b="1" dirty="0"/>
              <a:t>)	  	(5 SORU) </a:t>
            </a:r>
          </a:p>
          <a:p>
            <a:pPr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TEMEL MATEMATİK	</a:t>
            </a:r>
          </a:p>
          <a:p>
            <a:pPr algn="ctr">
              <a:buNone/>
            </a:pPr>
            <a:r>
              <a:rPr lang="tr-TR" b="1" dirty="0"/>
              <a:t>40 SORU</a:t>
            </a:r>
          </a:p>
          <a:p>
            <a:pPr algn="ctr">
              <a:buNone/>
            </a:pPr>
            <a:endParaRPr lang="tr-TR" b="1" dirty="0"/>
          </a:p>
          <a:p>
            <a:pPr algn="ctr">
              <a:buNone/>
            </a:pPr>
            <a:r>
              <a:rPr lang="tr-TR" b="1" dirty="0"/>
              <a:t>FEN BİLİMLERİ</a:t>
            </a:r>
          </a:p>
          <a:p>
            <a:pPr>
              <a:buNone/>
            </a:pPr>
            <a:r>
              <a:rPr lang="tr-TR" b="1" dirty="0"/>
              <a:t>	--- FİZİK				(7 SORU)</a:t>
            </a:r>
          </a:p>
          <a:p>
            <a:pPr>
              <a:buNone/>
            </a:pPr>
            <a:r>
              <a:rPr lang="tr-TR" b="1" dirty="0"/>
              <a:t>	--- KİMYA				(7 SORU)</a:t>
            </a:r>
          </a:p>
          <a:p>
            <a:pPr>
              <a:buNone/>
            </a:pPr>
            <a:r>
              <a:rPr lang="tr-TR" b="1" dirty="0"/>
              <a:t>	--- BİYOLOJİ				(6 SORU)</a:t>
            </a:r>
          </a:p>
          <a:p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725602"/>
          </a:xfrm>
        </p:spPr>
        <p:txBody>
          <a:bodyPr>
            <a:normAutofit/>
          </a:bodyPr>
          <a:lstStyle/>
          <a:p>
            <a:r>
              <a:rPr lang="tr-TR" sz="3200" b="1" dirty="0"/>
              <a:t>PUAN TÜRLERİNİN </a:t>
            </a:r>
            <a:r>
              <a:rPr lang="tr-TR" sz="2800" b="1" dirty="0"/>
              <a:t>HESAPLANMASINDA</a:t>
            </a:r>
            <a:r>
              <a:rPr lang="tr-TR" sz="3200" b="1" dirty="0"/>
              <a:t> </a:t>
            </a:r>
            <a:br>
              <a:rPr lang="tr-TR" sz="3200" b="1" dirty="0"/>
            </a:br>
            <a:r>
              <a:rPr lang="tr-TR" sz="3200" b="1" dirty="0"/>
              <a:t>TESTLERİN AĞIRLIKLARI (%)</a:t>
            </a:r>
            <a:r>
              <a:rPr lang="tr-TR" sz="3200" dirty="0"/>
              <a:t/>
            </a:r>
            <a:br>
              <a:rPr lang="tr-TR" sz="3200" dirty="0"/>
            </a:br>
            <a:endParaRPr lang="tr-TR" sz="3200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642910" y="1928802"/>
          <a:ext cx="8143932" cy="278608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4756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17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844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2042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816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42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800" b="1" dirty="0">
                        <a:latin typeface="Times New Roman"/>
                        <a:ea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61315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Türkçe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7048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Temel Matematik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142875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Fen Bilimleri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1079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Sosyal Bilimler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3024">
                <a:tc>
                  <a:txBody>
                    <a:bodyPr/>
                    <a:lstStyle/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MSÜ-SA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25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3024">
                <a:tc>
                  <a:txBody>
                    <a:bodyPr/>
                    <a:lstStyle/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MSÜ-EA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20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3024">
                <a:tc>
                  <a:txBody>
                    <a:bodyPr/>
                    <a:lstStyle/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17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MSÜ-SÖ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440690" marR="5715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77215" marR="49149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20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81635" marR="45974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10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94360" algn="ctr">
                        <a:lnSpc>
                          <a:spcPts val="105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102">
                <a:tc>
                  <a:txBody>
                    <a:bodyPr/>
                    <a:lstStyle/>
                    <a:p>
                      <a:pPr marL="317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17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MSÜ-GN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0690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440690" marR="5715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7215" marR="49149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77215" marR="49149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35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635" marR="45974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381635" marR="45974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436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endParaRPr lang="tr-TR" sz="1800" b="1" dirty="0"/>
                    </a:p>
                    <a:p>
                      <a:pPr marL="594360" algn="ctr">
                        <a:lnSpc>
                          <a:spcPts val="103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/>
                        <a:t>15</a:t>
                      </a:r>
                      <a:endParaRPr lang="tr-TR" sz="1800" b="1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357158" y="4857760"/>
            <a:ext cx="85725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600" b="1" dirty="0"/>
              <a:t>ÖĞRENCİLER SINAVDAN SONRA HARP OKULLARI VE ASTSUBAY MESLEK YÜKSEKOKULLARI TERCİHLERİNİ 	</a:t>
            </a:r>
            <a:r>
              <a:rPr lang="tr-TR" sz="1600" b="1" dirty="0">
                <a:hlinkClick r:id="rId2"/>
              </a:rPr>
              <a:t>WWW.MSB.GOV.TR</a:t>
            </a:r>
            <a:r>
              <a:rPr lang="tr-TR" sz="1600" b="1" dirty="0"/>
              <a:t> İNTERNET ADRESİNE GİREREK YAPMAK  </a:t>
            </a:r>
          </a:p>
          <a:p>
            <a:pPr algn="ctr"/>
            <a:endParaRPr lang="tr-TR" sz="1600" b="1" dirty="0"/>
          </a:p>
          <a:p>
            <a:pPr algn="ctr"/>
            <a:endParaRPr lang="tr-TR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u="heavy" dirty="0"/>
              <a:t> </a:t>
            </a:r>
            <a:r>
              <a:rPr lang="tr-TR" sz="2800" b="1" u="heavy" dirty="0"/>
              <a:t>2’NCİ SEÇİM AŞAMALARINA ÇAĞRI PUAN TÜRÜ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57158" y="2500306"/>
            <a:ext cx="8429684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KHO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 -</a:t>
            </a:r>
            <a:r>
              <a:rPr kumimoji="0" lang="tr-T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EŞİT AĞIRLIK PUANI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DHO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HHO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KARA ASB.MYO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 -</a:t>
            </a:r>
            <a:r>
              <a:rPr kumimoji="0" lang="tr-T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EŞİT AĞIRLIK 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PUANI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DENİZ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ASB.MYO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SAYISAL PUANI-</a:t>
            </a:r>
            <a:r>
              <a:rPr kumimoji="0" lang="tr-T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EŞİT AĞIRLIK PUANI-</a:t>
            </a:r>
            <a:r>
              <a:rPr kumimoji="0" lang="tr-TR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SÖZEL PUANI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HAVA ASB.MYO	</a:t>
            </a:r>
            <a:r>
              <a:rPr lang="tr-TR" sz="1400" b="1" dirty="0"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lang="tr-TR" sz="1400" b="1" dirty="0" smtClean="0">
                <a:latin typeface="Arial" pitchFamily="34" charset="0"/>
                <a:ea typeface="Arial" pitchFamily="34" charset="0"/>
                <a:cs typeface="Arial" pitchFamily="34" charset="0"/>
              </a:rPr>
              <a:t>2020-MSÜ </a:t>
            </a:r>
            <a:r>
              <a:rPr lang="tr-TR" sz="1400" b="1" dirty="0">
                <a:latin typeface="Arial" pitchFamily="34" charset="0"/>
                <a:ea typeface="Arial" pitchFamily="34" charset="0"/>
                <a:cs typeface="Arial" pitchFamily="34" charset="0"/>
              </a:rPr>
              <a:t>SAYISAL PUANI- EŞİT AĞIRLIK PUANI- SÖZEL PUANI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379663" algn="l"/>
              </a:tabLst>
            </a:pP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79663" algn="l"/>
              </a:tabLst>
            </a:pP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BANDO ASB.MYO	</a:t>
            </a:r>
            <a:r>
              <a:rPr kumimoji="0" lang="tr-T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2020-MSÜ </a:t>
            </a:r>
            <a:r>
              <a:rPr kumimoji="0" lang="tr-T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PUAN TÜRLERİNDEN ADAYIN ALDIĞI EN YÜKSEK PUAN</a:t>
            </a:r>
            <a:endParaRPr kumimoji="0" lang="tr-TR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tr-TR" dirty="0" smtClean="0"/>
              <a:t>TABAN PUANLAR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6945670"/>
              </p:ext>
            </p:extLst>
          </p:nvPr>
        </p:nvGraphicFramePr>
        <p:xfrm>
          <a:off x="395536" y="2276872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OKUL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PUAN TÜRÜ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EN DÜŞÜK PUAN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ŞEHİT/GAZİ</a:t>
                      </a:r>
                      <a:r>
                        <a:rPr lang="tr-TR" baseline="0" dirty="0" smtClean="0"/>
                        <a:t> EN DÜŞÜK PUAN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HHO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SAYISAL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343,277208</a:t>
                      </a:r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309,39487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KHO, DHO, SG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SAYISAL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277, 07828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249,37045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KHO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EŞİT AĞIRLIK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280,95848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252,86263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utoShape 2" descr="https://polisaskeradaylari.com/wp-content/uploads/2019/06/20190614_06333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698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16632"/>
            <a:ext cx="914400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00772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527</Words>
  <Application>Microsoft Office PowerPoint</Application>
  <PresentationFormat>Ekran Gösterisi (4:3)</PresentationFormat>
  <Paragraphs>192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PowerPoint Sunusu</vt:lpstr>
      <vt:lpstr>PowerPoint Sunusu</vt:lpstr>
      <vt:lpstr>BAŞVURU ŞARTLARI</vt:lpstr>
      <vt:lpstr>BAŞVURU ŞARTLARI</vt:lpstr>
      <vt:lpstr>MSÜ SINAVININ KAPSAMI</vt:lpstr>
      <vt:lpstr>PUAN TÜRLERİNİN HESAPLANMASINDA  TESTLERİN AĞIRLIKLARI (%) </vt:lpstr>
      <vt:lpstr> 2’NCİ SEÇİM AŞAMALARINA ÇAĞRI PUAN TÜRÜ </vt:lpstr>
      <vt:lpstr>TABAN PUANLAR</vt:lpstr>
      <vt:lpstr>PowerPoint Sunusu</vt:lpstr>
      <vt:lpstr>2. SEÇİM AŞAMASI</vt:lpstr>
      <vt:lpstr>PowerPoint Sunusu</vt:lpstr>
      <vt:lpstr>SONUÇLARIN İLAN EDİLMESİ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DELL</dc:creator>
  <cp:lastModifiedBy>Microsoft</cp:lastModifiedBy>
  <cp:revision>28</cp:revision>
  <dcterms:created xsi:type="dcterms:W3CDTF">2018-10-02T22:24:45Z</dcterms:created>
  <dcterms:modified xsi:type="dcterms:W3CDTF">2019-11-25T10:45:40Z</dcterms:modified>
</cp:coreProperties>
</file>