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56"/>
  </p:notesMasterIdLst>
  <p:sldIdLst>
    <p:sldId id="316" r:id="rId2"/>
    <p:sldId id="257" r:id="rId3"/>
    <p:sldId id="259" r:id="rId4"/>
    <p:sldId id="308" r:id="rId5"/>
    <p:sldId id="260" r:id="rId6"/>
    <p:sldId id="261" r:id="rId7"/>
    <p:sldId id="299" r:id="rId8"/>
    <p:sldId id="309" r:id="rId9"/>
    <p:sldId id="262" r:id="rId10"/>
    <p:sldId id="265" r:id="rId11"/>
    <p:sldId id="266" r:id="rId12"/>
    <p:sldId id="306" r:id="rId13"/>
    <p:sldId id="263" r:id="rId14"/>
    <p:sldId id="264" r:id="rId15"/>
    <p:sldId id="273" r:id="rId16"/>
    <p:sldId id="272" r:id="rId17"/>
    <p:sldId id="311" r:id="rId18"/>
    <p:sldId id="274" r:id="rId19"/>
    <p:sldId id="275" r:id="rId20"/>
    <p:sldId id="307"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12" r:id="rId34"/>
    <p:sldId id="313" r:id="rId35"/>
    <p:sldId id="314" r:id="rId36"/>
    <p:sldId id="315" r:id="rId37"/>
    <p:sldId id="289" r:id="rId38"/>
    <p:sldId id="290" r:id="rId39"/>
    <p:sldId id="302" r:id="rId40"/>
    <p:sldId id="291" r:id="rId41"/>
    <p:sldId id="292" r:id="rId42"/>
    <p:sldId id="293" r:id="rId43"/>
    <p:sldId id="294" r:id="rId44"/>
    <p:sldId id="295" r:id="rId45"/>
    <p:sldId id="296" r:id="rId46"/>
    <p:sldId id="310" r:id="rId47"/>
    <p:sldId id="317" r:id="rId48"/>
    <p:sldId id="318" r:id="rId49"/>
    <p:sldId id="323" r:id="rId50"/>
    <p:sldId id="297" r:id="rId51"/>
    <p:sldId id="319" r:id="rId52"/>
    <p:sldId id="321" r:id="rId53"/>
    <p:sldId id="322" r:id="rId54"/>
    <p:sldId id="298"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3024" y="-1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4D1CC-13E6-4734-A467-76E112E663C6}" type="datetimeFigureOut">
              <a:rPr lang="tr-TR" smtClean="0"/>
              <a:t>25.11.2019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E9208-41F9-4942-A135-D322C0580D1E}" type="slidenum">
              <a:rPr lang="tr-TR" smtClean="0"/>
              <a:t>‹#›</a:t>
            </a:fld>
            <a:endParaRPr lang="tr-TR"/>
          </a:p>
        </p:txBody>
      </p:sp>
    </p:spTree>
    <p:extLst>
      <p:ext uri="{BB962C8B-B14F-4D97-AF65-F5344CB8AC3E}">
        <p14:creationId xmlns:p14="http://schemas.microsoft.com/office/powerpoint/2010/main" val="380853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C4E9208-41F9-4942-A135-D322C0580D1E}" type="slidenum">
              <a:rPr lang="tr-TR" smtClean="0"/>
              <a:t>16</a:t>
            </a:fld>
            <a:endParaRPr lang="tr-TR"/>
          </a:p>
        </p:txBody>
      </p:sp>
    </p:spTree>
    <p:extLst>
      <p:ext uri="{BB962C8B-B14F-4D97-AF65-F5344CB8AC3E}">
        <p14:creationId xmlns:p14="http://schemas.microsoft.com/office/powerpoint/2010/main" val="354321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C4E9208-41F9-4942-A135-D322C0580D1E}" type="slidenum">
              <a:rPr lang="tr-TR" smtClean="0"/>
              <a:t>53</a:t>
            </a:fld>
            <a:endParaRPr lang="tr-TR"/>
          </a:p>
        </p:txBody>
      </p:sp>
    </p:spTree>
    <p:extLst>
      <p:ext uri="{BB962C8B-B14F-4D97-AF65-F5344CB8AC3E}">
        <p14:creationId xmlns:p14="http://schemas.microsoft.com/office/powerpoint/2010/main" val="145924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F15B9E0-93FF-4A7F-9E16-ED81CE6651DA}" type="datetime1">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404D43F-64BA-4992-B898-371FE2FFC0AA}" type="datetime1">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78EAD3-D19C-4ADE-99A2-F4C004538854}" type="datetime1">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3B0DF3E-A9B4-45EE-B8AB-1A9A90B330BB}" type="datetime1">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D86E43-DFAB-4713-8252-4849018BF737}" type="datetime1">
              <a:rPr lang="tr-TR" smtClean="0"/>
              <a:t>25.11.2019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3814D11-14E6-47C3-B083-726670E79FDD}" type="datetime1">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FD6141A-9053-4B47-A188-AEE5DCE7F670}" type="datetime1">
              <a:rPr lang="tr-TR" smtClean="0"/>
              <a:t>25.11.2019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BC6FEA6-60D9-4F0B-8FD1-A4B4EE0EF01B}" type="datetime1">
              <a:rPr lang="tr-TR" smtClean="0"/>
              <a:t>25.11.2019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BB3DF-ECE1-4C76-8E25-C41A5D5F5240}" type="datetime1">
              <a:rPr lang="tr-TR" smtClean="0"/>
              <a:t>25.11.2019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028F80B-1CF1-4D2D-8F52-7302C34EED9B}" type="datetime1">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9EEF6A-FFA4-422C-A140-44CD2BD11ECE}" type="datetime1">
              <a:rPr lang="tr-TR" smtClean="0"/>
              <a:t>25.11.2019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B6438C-80DF-4F41-B1B6-2C3651E4C394}" type="datetime1">
              <a:rPr lang="tr-TR" smtClean="0"/>
              <a:t>25.11.2019</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t>OKUL REHBERLİK SEVİSİ</a:t>
            </a:r>
            <a:endParaRPr lang="tr-TR" dirty="0"/>
          </a:p>
        </p:txBody>
      </p:sp>
      <p:sp>
        <p:nvSpPr>
          <p:cNvPr id="3" name="Alt Başlık 2"/>
          <p:cNvSpPr>
            <a:spLocks noGrp="1"/>
          </p:cNvSpPr>
          <p:nvPr>
            <p:ph type="subTitle" idx="1"/>
          </p:nvPr>
        </p:nvSpPr>
        <p:spPr/>
        <p:txBody>
          <a:bodyPr/>
          <a:lstStyle/>
          <a:p>
            <a:r>
              <a:rPr lang="tr-TR" dirty="0" smtClean="0"/>
              <a:t>MUZAFFER </a:t>
            </a:r>
            <a:r>
              <a:rPr lang="tr-TR" dirty="0" smtClean="0"/>
              <a:t>BALCAN</a:t>
            </a:r>
          </a:p>
          <a:p>
            <a:r>
              <a:rPr lang="tr-TR" dirty="0" smtClean="0"/>
              <a:t>NECİP ASLAN</a:t>
            </a:r>
            <a:endParaRPr lang="tr-TR" dirty="0"/>
          </a:p>
        </p:txBody>
      </p:sp>
      <p:sp>
        <p:nvSpPr>
          <p:cNvPr id="4" name="Veri Yer Tutucusu 3"/>
          <p:cNvSpPr>
            <a:spLocks noGrp="1"/>
          </p:cNvSpPr>
          <p:nvPr>
            <p:ph type="dt" sz="half" idx="10"/>
          </p:nvPr>
        </p:nvSpPr>
        <p:spPr/>
        <p:txBody>
          <a:bodyPr/>
          <a:lstStyle/>
          <a:p>
            <a:fld id="{171B0BC0-D764-4F31-83B6-E5BC7FA22F36}"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a:t>
            </a:fld>
            <a:endParaRPr lang="tr-TR"/>
          </a:p>
        </p:txBody>
      </p:sp>
      <p:pic>
        <p:nvPicPr>
          <p:cNvPr id="2050" name="Picture 2" descr="C:\Users\Hasan\Desktop\okul_logo_ye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717032"/>
            <a:ext cx="2808312" cy="273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4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800" b="1" dirty="0" smtClean="0">
                <a:solidFill>
                  <a:srgbClr val="C00000"/>
                </a:solidFill>
              </a:rPr>
              <a:t>SÖZEL MANTIK (40 TÜRKÇE 20 SOSYAL)</a:t>
            </a:r>
            <a:endParaRPr lang="tr-TR" sz="3800" b="1"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solidFill>
                  <a:srgbClr val="FF0000"/>
                </a:solidFill>
              </a:rPr>
              <a:t>Amaç Türkçe ve Sosyal soruları ile;</a:t>
            </a:r>
          </a:p>
          <a:p>
            <a:r>
              <a:rPr lang="tr-TR" dirty="0"/>
              <a:t>Türkçeyi doğru kullanma, okuduğunu anlama ve yorumlama, kelime hazinesi, temel cümle bilgisi ve imla kurallarını kullanma becerileri ölçülecektir</a:t>
            </a:r>
            <a:r>
              <a:rPr lang="tr-TR" dirty="0" smtClean="0"/>
              <a:t>.</a:t>
            </a:r>
          </a:p>
          <a:p>
            <a:r>
              <a:rPr lang="tr-TR" dirty="0" smtClean="0"/>
              <a:t>Adayın sosyal alanda ki beceri, kavrama muhakeme, akıl yürütme ve çıkarım noktalarında yeterliliğini ölçmektir. </a:t>
            </a:r>
          </a:p>
          <a:p>
            <a:r>
              <a:rPr lang="tr-TR" b="1" u="sng" dirty="0" smtClean="0">
                <a:solidFill>
                  <a:srgbClr val="0070C0"/>
                </a:solidFill>
              </a:rPr>
              <a:t>Adayın Sosyal Bilimler alanına olan yatkınlığını ve temel bilgi birikimini ölçmek için yapılacaktır. </a:t>
            </a:r>
            <a:endParaRPr lang="tr-TR" b="1" u="sng" dirty="0">
              <a:solidFill>
                <a:srgbClr val="0070C0"/>
              </a:solidFill>
            </a:endParaRPr>
          </a:p>
        </p:txBody>
      </p:sp>
      <p:sp>
        <p:nvSpPr>
          <p:cNvPr id="4" name="Veri Yer Tutucusu 3"/>
          <p:cNvSpPr>
            <a:spLocks noGrp="1"/>
          </p:cNvSpPr>
          <p:nvPr>
            <p:ph type="dt" sz="half" idx="10"/>
          </p:nvPr>
        </p:nvSpPr>
        <p:spPr/>
        <p:txBody>
          <a:bodyPr/>
          <a:lstStyle/>
          <a:p>
            <a:fld id="{E34C79DB-F0D9-4A3E-9BEE-5DD44FC26805}"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3579440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994122"/>
          </a:xfrm>
        </p:spPr>
        <p:txBody>
          <a:bodyPr>
            <a:normAutofit fontScale="90000"/>
          </a:bodyPr>
          <a:lstStyle/>
          <a:p>
            <a:r>
              <a:rPr lang="tr-TR" sz="3800" b="1" dirty="0" smtClean="0">
                <a:solidFill>
                  <a:srgbClr val="C00000"/>
                </a:solidFill>
              </a:rPr>
              <a:t>SAYISAL MANTIK (40 MATEMATİK 20 FEN)</a:t>
            </a:r>
            <a:endParaRPr lang="tr-TR" sz="3800" b="1" dirty="0">
              <a:solidFill>
                <a:srgbClr val="C00000"/>
              </a:solidFill>
            </a:endParaRPr>
          </a:p>
        </p:txBody>
      </p:sp>
      <p:sp>
        <p:nvSpPr>
          <p:cNvPr id="3" name="İçerik Yer Tutucusu 2"/>
          <p:cNvSpPr>
            <a:spLocks noGrp="1"/>
          </p:cNvSpPr>
          <p:nvPr>
            <p:ph idx="1"/>
          </p:nvPr>
        </p:nvSpPr>
        <p:spPr>
          <a:xfrm>
            <a:off x="251520" y="1268760"/>
            <a:ext cx="8640960" cy="5256584"/>
          </a:xfrm>
        </p:spPr>
        <p:txBody>
          <a:bodyPr>
            <a:normAutofit/>
          </a:bodyPr>
          <a:lstStyle/>
          <a:p>
            <a:r>
              <a:rPr lang="tr-TR" dirty="0" smtClean="0"/>
              <a:t>Amaç Matematik ve Fen Soruları ile;</a:t>
            </a:r>
          </a:p>
          <a:p>
            <a:r>
              <a:rPr lang="tr-TR" dirty="0"/>
              <a:t> </a:t>
            </a:r>
            <a:r>
              <a:rPr lang="tr-TR" dirty="0" smtClean="0"/>
              <a:t>Temel </a:t>
            </a:r>
            <a:r>
              <a:rPr lang="tr-TR" dirty="0"/>
              <a:t>matematik </a:t>
            </a:r>
            <a:r>
              <a:rPr lang="tr-TR" dirty="0" smtClean="0"/>
              <a:t>ve Fen Bilimleri alanında, </a:t>
            </a:r>
            <a:r>
              <a:rPr lang="tr-TR" dirty="0"/>
              <a:t>bilim kavramlarını kullanma ve bu kavramları kullanarak işlem yapma, temel matematiksel ilişkilerden yararlanarak soyut işlemler yapma, temel matematik prensiplerini ve işlemlerini gündelik hayatta uygulama becerileri ölçülecektir</a:t>
            </a:r>
            <a:r>
              <a:rPr lang="tr-TR" dirty="0" smtClean="0"/>
              <a:t>.</a:t>
            </a:r>
          </a:p>
          <a:p>
            <a:r>
              <a:rPr lang="tr-TR" b="1" u="sng" dirty="0" smtClean="0">
                <a:solidFill>
                  <a:srgbClr val="0070C0"/>
                </a:solidFill>
              </a:rPr>
              <a:t>Adayın Fen Bilimleri alanına olan yatkınlığını ve temel bilgi birikimini ölçmek için yapılacaktır. </a:t>
            </a:r>
          </a:p>
        </p:txBody>
      </p:sp>
      <p:sp>
        <p:nvSpPr>
          <p:cNvPr id="4" name="Veri Yer Tutucusu 3"/>
          <p:cNvSpPr>
            <a:spLocks noGrp="1"/>
          </p:cNvSpPr>
          <p:nvPr>
            <p:ph type="dt" sz="half" idx="10"/>
          </p:nvPr>
        </p:nvSpPr>
        <p:spPr/>
        <p:txBody>
          <a:bodyPr/>
          <a:lstStyle/>
          <a:p>
            <a:fld id="{9F2ED4E7-667F-438E-92A4-F15625484899}"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17634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tr-TR" b="1" dirty="0" smtClean="0">
                <a:solidFill>
                  <a:srgbClr val="0070C0"/>
                </a:solidFill>
              </a:rPr>
              <a:t>TYT KAPSAMI </a:t>
            </a:r>
            <a:endParaRPr lang="tr-TR" b="1" dirty="0">
              <a:solidFill>
                <a:srgbClr val="0070C0"/>
              </a:solidFill>
            </a:endParaRPr>
          </a:p>
        </p:txBody>
      </p:sp>
      <p:sp>
        <p:nvSpPr>
          <p:cNvPr id="3" name="İçerik Yer Tutucusu 2"/>
          <p:cNvSpPr>
            <a:spLocks noGrp="1"/>
          </p:cNvSpPr>
          <p:nvPr>
            <p:ph idx="1"/>
          </p:nvPr>
        </p:nvSpPr>
        <p:spPr/>
        <p:txBody>
          <a:bodyPr/>
          <a:lstStyle/>
          <a:p>
            <a:r>
              <a:rPr lang="tr-TR" dirty="0" smtClean="0"/>
              <a:t>TARİH: 9-10. sınıf ve İnkılap Tarihi</a:t>
            </a:r>
          </a:p>
          <a:p>
            <a:r>
              <a:rPr lang="tr-TR" dirty="0" smtClean="0"/>
              <a:t>Coğrafya: 9-10. sınıf</a:t>
            </a:r>
          </a:p>
          <a:p>
            <a:r>
              <a:rPr lang="tr-TR" dirty="0" smtClean="0"/>
              <a:t>Felsefe (Ortak Zorunlu Felsefedir) </a:t>
            </a:r>
          </a:p>
          <a:p>
            <a:r>
              <a:rPr lang="tr-TR" dirty="0" smtClean="0"/>
              <a:t>Din Kültürü: (Ortak Zorunlu) </a:t>
            </a:r>
          </a:p>
          <a:p>
            <a:r>
              <a:rPr lang="tr-TR" dirty="0" smtClean="0"/>
              <a:t>Fizik, Kimya Biyoloji: 9. ve 10. sınıf. </a:t>
            </a:r>
          </a:p>
          <a:p>
            <a:r>
              <a:rPr lang="tr-TR" dirty="0" smtClean="0"/>
              <a:t>Matematik: 9. ve 10. Sınıf (Mat-</a:t>
            </a:r>
            <a:r>
              <a:rPr lang="tr-TR" dirty="0" err="1" smtClean="0"/>
              <a:t>Geo</a:t>
            </a:r>
            <a:r>
              <a:rPr lang="tr-TR" dirty="0" smtClean="0"/>
              <a:t> Konuları)</a:t>
            </a:r>
          </a:p>
          <a:p>
            <a:r>
              <a:rPr lang="tr-TR" dirty="0" smtClean="0"/>
              <a:t>Türkçe: Dil Anlatım Dersi ve Paragraf Konuları</a:t>
            </a:r>
            <a:endParaRPr lang="tr-TR" dirty="0"/>
          </a:p>
        </p:txBody>
      </p:sp>
      <p:sp>
        <p:nvSpPr>
          <p:cNvPr id="4" name="Veri Yer Tutucusu 3"/>
          <p:cNvSpPr>
            <a:spLocks noGrp="1"/>
          </p:cNvSpPr>
          <p:nvPr>
            <p:ph type="dt" sz="half" idx="10"/>
          </p:nvPr>
        </p:nvSpPr>
        <p:spPr/>
        <p:txBody>
          <a:bodyPr/>
          <a:lstStyle/>
          <a:p>
            <a:fld id="{A657EEBE-2332-426F-8DCE-5D855024196B}"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4262617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tr-TR" sz="3600" b="1" dirty="0" smtClean="0">
                <a:solidFill>
                  <a:srgbClr val="0070C0"/>
                </a:solidFill>
              </a:rPr>
              <a:t>TYT UYGULANIŞI</a:t>
            </a:r>
            <a:endParaRPr lang="tr-TR" sz="3600" b="1" dirty="0">
              <a:solidFill>
                <a:srgbClr val="0070C0"/>
              </a:solidFill>
            </a:endParaRPr>
          </a:p>
        </p:txBody>
      </p:sp>
      <p:sp>
        <p:nvSpPr>
          <p:cNvPr id="3" name="İçerik Yer Tutucusu 2"/>
          <p:cNvSpPr>
            <a:spLocks noGrp="1"/>
          </p:cNvSpPr>
          <p:nvPr>
            <p:ph idx="1"/>
          </p:nvPr>
        </p:nvSpPr>
        <p:spPr>
          <a:xfrm>
            <a:off x="457200" y="1484784"/>
            <a:ext cx="8229600" cy="5112568"/>
          </a:xfrm>
        </p:spPr>
        <p:txBody>
          <a:bodyPr>
            <a:normAutofit/>
          </a:bodyPr>
          <a:lstStyle/>
          <a:p>
            <a:r>
              <a:rPr lang="tr-TR" b="1" dirty="0" smtClean="0">
                <a:solidFill>
                  <a:srgbClr val="FF6600"/>
                </a:solidFill>
                <a:latin typeface="Barlow"/>
              </a:rPr>
              <a:t>20</a:t>
            </a:r>
            <a:r>
              <a:rPr lang="fi-FI" b="1" dirty="0" smtClean="0">
                <a:solidFill>
                  <a:srgbClr val="FF6600"/>
                </a:solidFill>
                <a:latin typeface="Barlow"/>
              </a:rPr>
              <a:t> </a:t>
            </a:r>
            <a:r>
              <a:rPr lang="fi-FI" b="1" dirty="0">
                <a:solidFill>
                  <a:srgbClr val="FF6600"/>
                </a:solidFill>
                <a:latin typeface="Barlow"/>
              </a:rPr>
              <a:t>Haziran </a:t>
            </a:r>
            <a:r>
              <a:rPr lang="fi-FI" b="1" dirty="0" smtClean="0">
                <a:solidFill>
                  <a:srgbClr val="FF6600"/>
                </a:solidFill>
                <a:latin typeface="Barlow"/>
              </a:rPr>
              <a:t>20</a:t>
            </a:r>
            <a:r>
              <a:rPr lang="tr-TR" b="1" dirty="0" smtClean="0">
                <a:solidFill>
                  <a:srgbClr val="FF6600"/>
                </a:solidFill>
                <a:latin typeface="Barlow"/>
              </a:rPr>
              <a:t>20</a:t>
            </a:r>
            <a:r>
              <a:rPr lang="fi-FI" b="1" dirty="0" smtClean="0">
                <a:solidFill>
                  <a:srgbClr val="FF6600"/>
                </a:solidFill>
                <a:latin typeface="Barlow"/>
              </a:rPr>
              <a:t>— </a:t>
            </a:r>
            <a:r>
              <a:rPr lang="fi-FI" b="1" dirty="0">
                <a:solidFill>
                  <a:srgbClr val="FF6600"/>
                </a:solidFill>
                <a:latin typeface="Barlow"/>
              </a:rPr>
              <a:t>10:15— </a:t>
            </a:r>
            <a:r>
              <a:rPr lang="fi-FI" b="1" dirty="0" smtClean="0">
                <a:solidFill>
                  <a:srgbClr val="FF6600"/>
                </a:solidFill>
                <a:latin typeface="Barlow"/>
              </a:rPr>
              <a:t>TYT</a:t>
            </a:r>
            <a:r>
              <a:rPr lang="tr-TR" b="1" dirty="0" smtClean="0">
                <a:solidFill>
                  <a:srgbClr val="FF6600"/>
                </a:solidFill>
                <a:latin typeface="Barlow"/>
              </a:rPr>
              <a:t> </a:t>
            </a:r>
            <a:r>
              <a:rPr lang="tr-TR" sz="2400" b="1" dirty="0" smtClean="0"/>
              <a:t>CUMARTESİ GÜNÜ </a:t>
            </a:r>
          </a:p>
          <a:p>
            <a:endParaRPr lang="tr-TR" sz="2400" b="1" dirty="0"/>
          </a:p>
          <a:p>
            <a:r>
              <a:rPr lang="tr-TR" sz="2400" b="1" dirty="0" smtClean="0"/>
              <a:t>TEK SORU KİTAPÇIĞI DAĞITILACAKTIR.</a:t>
            </a:r>
          </a:p>
          <a:p>
            <a:endParaRPr lang="tr-TR" sz="2400" b="1" dirty="0" smtClean="0"/>
          </a:p>
          <a:p>
            <a:r>
              <a:rPr lang="tr-TR" sz="2400" b="1" dirty="0" smtClean="0"/>
              <a:t>SINAV SÜRESİ 120 SORU İÇİSN 135 DAKİKADIR.</a:t>
            </a:r>
          </a:p>
          <a:p>
            <a:pPr marL="0" indent="0">
              <a:buNone/>
            </a:pPr>
            <a:r>
              <a:rPr lang="tr-TR" sz="2400" b="1" dirty="0" smtClean="0"/>
              <a:t> </a:t>
            </a:r>
            <a:endParaRPr lang="tr-TR" sz="2400" b="1" dirty="0" smtClean="0"/>
          </a:p>
          <a:p>
            <a:endParaRPr lang="tr-TR" sz="2400" b="1" dirty="0"/>
          </a:p>
          <a:p>
            <a:r>
              <a:rPr lang="tr-TR" sz="2400" b="1" dirty="0" smtClean="0"/>
              <a:t>AÇIK UÇLU SORU SORULMAYACAK VE 4 YANLIŞ BİR DOĞRUYU GÖTÜRECEKTİR.</a:t>
            </a:r>
            <a:endParaRPr lang="tr-TR" sz="2400" b="1" dirty="0"/>
          </a:p>
        </p:txBody>
      </p:sp>
      <p:sp>
        <p:nvSpPr>
          <p:cNvPr id="4" name="Veri Yer Tutucusu 3"/>
          <p:cNvSpPr>
            <a:spLocks noGrp="1"/>
          </p:cNvSpPr>
          <p:nvPr>
            <p:ph type="dt" sz="half" idx="10"/>
          </p:nvPr>
        </p:nvSpPr>
        <p:spPr/>
        <p:txBody>
          <a:bodyPr/>
          <a:lstStyle/>
          <a:p>
            <a:fld id="{290A5CB8-9F96-480F-A29C-CA749894CD17}"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1034262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720080"/>
          </a:xfrm>
        </p:spPr>
        <p:txBody>
          <a:bodyPr>
            <a:normAutofit/>
          </a:bodyPr>
          <a:lstStyle/>
          <a:p>
            <a:r>
              <a:rPr lang="tr-TR" dirty="0" smtClean="0"/>
              <a:t>TYT SORU DAĞILIMLARI</a:t>
            </a:r>
            <a:endParaRPr lang="tr-TR" dirty="0"/>
          </a:p>
        </p:txBody>
      </p:sp>
      <p:sp>
        <p:nvSpPr>
          <p:cNvPr id="3" name="İçerik Yer Tutucusu 2"/>
          <p:cNvSpPr>
            <a:spLocks noGrp="1"/>
          </p:cNvSpPr>
          <p:nvPr>
            <p:ph idx="1"/>
          </p:nvPr>
        </p:nvSpPr>
        <p:spPr>
          <a:xfrm>
            <a:off x="457200" y="1600201"/>
            <a:ext cx="7283152" cy="3989040"/>
          </a:xfrm>
        </p:spPr>
        <p:txBody>
          <a:bodyPr/>
          <a:lstStyle/>
          <a:p>
            <a:endParaRPr lang="tr-TR" dirty="0"/>
          </a:p>
        </p:txBody>
      </p:sp>
      <p:sp>
        <p:nvSpPr>
          <p:cNvPr id="4" name="Veri Yer Tutucusu 3"/>
          <p:cNvSpPr>
            <a:spLocks noGrp="1"/>
          </p:cNvSpPr>
          <p:nvPr>
            <p:ph type="dt" sz="half" idx="10"/>
          </p:nvPr>
        </p:nvSpPr>
        <p:spPr/>
        <p:txBody>
          <a:bodyPr/>
          <a:lstStyle/>
          <a:p>
            <a:fld id="{A3F2BEC8-8D08-48FF-9C68-F9487B1915F2}"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14</a:t>
            </a:fld>
            <a:endParaRPr lang="tr-TR"/>
          </a:p>
        </p:txBody>
      </p:sp>
      <p:pic>
        <p:nvPicPr>
          <p:cNvPr id="5122" name="Picture 2" descr="C:\Users\Senay\Desktop\2018 üniversiteye giriş sunumları\2018 ty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713268"/>
            <a:ext cx="7776864" cy="598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33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70C0"/>
                </a:solidFill>
              </a:rPr>
              <a:t>ADAYLARA TAVSİYEMİZ</a:t>
            </a:r>
            <a:endParaRPr lang="tr-TR" b="1" dirty="0">
              <a:solidFill>
                <a:srgbClr val="0070C0"/>
              </a:solidFill>
            </a:endParaRPr>
          </a:p>
        </p:txBody>
      </p:sp>
      <p:sp>
        <p:nvSpPr>
          <p:cNvPr id="3" name="İçerik Yer Tutucusu 2"/>
          <p:cNvSpPr>
            <a:spLocks noGrp="1"/>
          </p:cNvSpPr>
          <p:nvPr>
            <p:ph idx="1"/>
          </p:nvPr>
        </p:nvSpPr>
        <p:spPr>
          <a:xfrm>
            <a:off x="457200" y="1600200"/>
            <a:ext cx="8229600" cy="4925144"/>
          </a:xfrm>
        </p:spPr>
        <p:txBody>
          <a:bodyPr>
            <a:normAutofit/>
          </a:bodyPr>
          <a:lstStyle/>
          <a:p>
            <a:r>
              <a:rPr lang="tr-TR" sz="3000" dirty="0" smtClean="0"/>
              <a:t>TYT sınavında adayların daha iyi hazırlanabilmesi için kaliteli ve edebi değeri olan kitapları okuması,</a:t>
            </a:r>
          </a:p>
          <a:p>
            <a:endParaRPr lang="tr-TR" sz="3000" dirty="0" smtClean="0"/>
          </a:p>
          <a:p>
            <a:r>
              <a:rPr lang="tr-TR" sz="3000" dirty="0" smtClean="0"/>
              <a:t>Matematik içinde analitik düşünme, problem çözme, soyut düşünebilme gibi yeteneklerini geliştirecek egzersizler yapmaları yerinde olur.</a:t>
            </a:r>
          </a:p>
          <a:p>
            <a:endParaRPr lang="tr-TR" sz="3000" dirty="0" smtClean="0"/>
          </a:p>
          <a:p>
            <a:pPr marL="0" indent="0">
              <a:buNone/>
            </a:pPr>
            <a:r>
              <a:rPr lang="tr-TR" sz="2400" dirty="0" smtClean="0">
                <a:solidFill>
                  <a:srgbClr val="C00000"/>
                </a:solidFill>
              </a:rPr>
              <a:t> </a:t>
            </a:r>
          </a:p>
        </p:txBody>
      </p:sp>
      <p:sp>
        <p:nvSpPr>
          <p:cNvPr id="4" name="Veri Yer Tutucusu 3"/>
          <p:cNvSpPr>
            <a:spLocks noGrp="1"/>
          </p:cNvSpPr>
          <p:nvPr>
            <p:ph type="dt" sz="half" idx="10"/>
          </p:nvPr>
        </p:nvSpPr>
        <p:spPr/>
        <p:txBody>
          <a:bodyPr/>
          <a:lstStyle/>
          <a:p>
            <a:fld id="{9D42569E-F2E3-4CAA-8B0F-086893D7E010}"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247348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6264696" cy="364902"/>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6DB400A5-8F25-42EC-B5FC-7EB312BB169E}"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16</a:t>
            </a:fld>
            <a:endParaRPr lang="tr-TR"/>
          </a:p>
        </p:txBody>
      </p:sp>
      <p:pic>
        <p:nvPicPr>
          <p:cNvPr id="2050" name="Picture 2" descr="C:\Users\Hasan\Desktop\Adsız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6" y="0"/>
            <a:ext cx="10972800" cy="734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69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640960" cy="1143000"/>
          </a:xfrm>
        </p:spPr>
        <p:style>
          <a:lnRef idx="2">
            <a:schemeClr val="dk1"/>
          </a:lnRef>
          <a:fillRef idx="1">
            <a:schemeClr val="lt1"/>
          </a:fillRef>
          <a:effectRef idx="0">
            <a:schemeClr val="dk1"/>
          </a:effectRef>
          <a:fontRef idx="minor">
            <a:schemeClr val="dk1"/>
          </a:fontRef>
        </p:style>
        <p:txBody>
          <a:bodyPr>
            <a:noAutofit/>
          </a:bodyPr>
          <a:lstStyle/>
          <a:p>
            <a:r>
              <a:rPr lang="tr-TR" sz="3400" b="1" dirty="0" smtClean="0">
                <a:solidFill>
                  <a:srgbClr val="0070C0"/>
                </a:solidFill>
              </a:rPr>
              <a:t>TYT’de ders başına her bir netin yaklaşık değeri</a:t>
            </a:r>
            <a:endParaRPr lang="tr-TR" sz="3400" b="1" dirty="0">
              <a:solidFill>
                <a:srgbClr val="0070C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447873234"/>
              </p:ext>
            </p:extLst>
          </p:nvPr>
        </p:nvGraphicFramePr>
        <p:xfrm>
          <a:off x="539552" y="1556794"/>
          <a:ext cx="7992888" cy="4824536"/>
        </p:xfrm>
        <a:graphic>
          <a:graphicData uri="http://schemas.openxmlformats.org/drawingml/2006/table">
            <a:tbl>
              <a:tblPr>
                <a:tableStyleId>{5C22544A-7EE6-4342-B048-85BDC9FD1C3A}</a:tableStyleId>
              </a:tblPr>
              <a:tblGrid>
                <a:gridCol w="1512168"/>
                <a:gridCol w="1378877"/>
                <a:gridCol w="1445523"/>
                <a:gridCol w="1870675"/>
                <a:gridCol w="1785645"/>
              </a:tblGrid>
              <a:tr h="1315784">
                <a:tc>
                  <a:txBody>
                    <a:bodyPr/>
                    <a:lstStyle/>
                    <a:p>
                      <a:pPr algn="l" fontAlgn="ctr"/>
                      <a:r>
                        <a:rPr lang="tr-TR" sz="2600" u="none" strike="noStrike" dirty="0">
                          <a:effectLst/>
                        </a:rPr>
                        <a:t>Der Adı </a:t>
                      </a:r>
                      <a:endParaRPr lang="tr-TR" sz="2600" b="1" i="0" u="none" strike="noStrike" dirty="0">
                        <a:solidFill>
                          <a:srgbClr val="000000"/>
                        </a:solidFill>
                        <a:effectLst/>
                        <a:latin typeface="Calibri"/>
                      </a:endParaRPr>
                    </a:p>
                  </a:txBody>
                  <a:tcPr marL="9525" marR="9525" marT="9525" marB="0" anchor="ctr"/>
                </a:tc>
                <a:tc>
                  <a:txBody>
                    <a:bodyPr/>
                    <a:lstStyle/>
                    <a:p>
                      <a:pPr algn="ctr" fontAlgn="ctr"/>
                      <a:r>
                        <a:rPr lang="tr-TR" sz="2600" u="none" strike="noStrike" dirty="0">
                          <a:effectLst/>
                        </a:rPr>
                        <a:t>TYT Soru Sayısı</a:t>
                      </a:r>
                      <a:endParaRPr lang="tr-TR" sz="2600" b="1" i="0" u="none" strike="noStrike" dirty="0">
                        <a:solidFill>
                          <a:srgbClr val="000000"/>
                        </a:solidFill>
                        <a:effectLst/>
                        <a:latin typeface="Calibri"/>
                      </a:endParaRPr>
                    </a:p>
                  </a:txBody>
                  <a:tcPr marL="9525" marR="9525" marT="9525" marB="0" anchor="ctr"/>
                </a:tc>
                <a:tc>
                  <a:txBody>
                    <a:bodyPr/>
                    <a:lstStyle/>
                    <a:p>
                      <a:pPr algn="ctr" fontAlgn="ctr"/>
                      <a:r>
                        <a:rPr lang="tr-TR" sz="2600" u="none" strike="noStrike">
                          <a:effectLst/>
                        </a:rPr>
                        <a:t>1 Net Değeri</a:t>
                      </a:r>
                      <a:endParaRPr lang="tr-TR" sz="2600" b="1" i="0" u="none" strike="noStrike">
                        <a:solidFill>
                          <a:srgbClr val="000000"/>
                        </a:solidFill>
                        <a:effectLst/>
                        <a:latin typeface="Calibri"/>
                      </a:endParaRPr>
                    </a:p>
                  </a:txBody>
                  <a:tcPr marL="9525" marR="9525" marT="9525" marB="0" anchor="ctr"/>
                </a:tc>
                <a:tc>
                  <a:txBody>
                    <a:bodyPr/>
                    <a:lstStyle/>
                    <a:p>
                      <a:pPr algn="ctr" fontAlgn="ctr"/>
                      <a:r>
                        <a:rPr lang="tr-TR" sz="2600" u="none" strike="noStrike">
                          <a:effectLst/>
                        </a:rPr>
                        <a:t>Toplam Puan Katkısı</a:t>
                      </a:r>
                      <a:endParaRPr lang="tr-TR" sz="2600" b="1" i="0" u="none" strike="noStrike">
                        <a:solidFill>
                          <a:srgbClr val="000000"/>
                        </a:solidFill>
                        <a:effectLst/>
                        <a:latin typeface="Calibri"/>
                      </a:endParaRPr>
                    </a:p>
                  </a:txBody>
                  <a:tcPr marL="9525" marR="9525" marT="9525" marB="0" anchor="ctr"/>
                </a:tc>
                <a:tc>
                  <a:txBody>
                    <a:bodyPr/>
                    <a:lstStyle/>
                    <a:p>
                      <a:pPr algn="ctr" fontAlgn="ctr"/>
                      <a:r>
                        <a:rPr lang="tr-TR" sz="2600" u="none" strike="noStrike">
                          <a:effectLst/>
                        </a:rPr>
                        <a:t>TYT Test Ağırlıkları</a:t>
                      </a:r>
                      <a:endParaRPr lang="tr-TR" sz="2600" b="1" i="0" u="none" strike="noStrike">
                        <a:solidFill>
                          <a:srgbClr val="0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Türkçe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33</a:t>
                      </a:r>
                      <a:endParaRPr lang="tr-TR" sz="2600" b="1" i="0" u="none" strike="noStrike" dirty="0">
                        <a:solidFill>
                          <a:srgbClr val="C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Matematik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40</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3,3</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132</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33</a:t>
                      </a:r>
                      <a:endParaRPr lang="tr-TR" sz="2600" b="1" i="0" u="none" strike="noStrike" dirty="0">
                        <a:solidFill>
                          <a:srgbClr val="C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Sosyal Bil. Testi </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17</a:t>
                      </a:r>
                      <a:endParaRPr lang="tr-TR" sz="2600" b="1" i="0" u="none" strike="noStrike" dirty="0">
                        <a:solidFill>
                          <a:srgbClr val="C00000"/>
                        </a:solidFill>
                        <a:effectLst/>
                        <a:latin typeface="Calibri"/>
                      </a:endParaRPr>
                    </a:p>
                  </a:txBody>
                  <a:tcPr marL="9525" marR="9525" marT="9525" marB="0" anchor="ctr"/>
                </a:tc>
              </a:tr>
              <a:tr h="877188">
                <a:tc>
                  <a:txBody>
                    <a:bodyPr/>
                    <a:lstStyle/>
                    <a:p>
                      <a:pPr algn="l" fontAlgn="ctr"/>
                      <a:r>
                        <a:rPr lang="tr-TR" sz="2600" u="none" strike="noStrike">
                          <a:solidFill>
                            <a:srgbClr val="C00000"/>
                          </a:solidFill>
                          <a:effectLst/>
                        </a:rPr>
                        <a:t>Fen Bil. Testi</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u="none" strike="noStrike">
                          <a:solidFill>
                            <a:srgbClr val="C00000"/>
                          </a:solidFill>
                          <a:effectLst/>
                        </a:rPr>
                        <a:t>20</a:t>
                      </a:r>
                      <a:endParaRPr lang="tr-TR" sz="2600" b="1" i="0" u="none" strike="noStrike">
                        <a:solidFill>
                          <a:srgbClr val="C00000"/>
                        </a:solidFill>
                        <a:effectLst/>
                        <a:latin typeface="Calibri"/>
                      </a:endParaRPr>
                    </a:p>
                  </a:txBody>
                  <a:tcPr marL="9525" marR="9525" marT="9525" marB="0" anchor="ctr"/>
                </a:tc>
                <a:tc>
                  <a:txBody>
                    <a:bodyPr/>
                    <a:lstStyle/>
                    <a:p>
                      <a:pPr algn="ctr" fontAlgn="ctr"/>
                      <a:r>
                        <a:rPr lang="tr-TR" sz="2600" b="1" u="none" strike="noStrike" dirty="0">
                          <a:solidFill>
                            <a:srgbClr val="C00000"/>
                          </a:solidFill>
                          <a:effectLst/>
                        </a:rPr>
                        <a:t>3,4</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a:solidFill>
                            <a:srgbClr val="C00000"/>
                          </a:solidFill>
                          <a:effectLst/>
                        </a:rPr>
                        <a:t>68</a:t>
                      </a:r>
                      <a:endParaRPr lang="tr-TR" sz="2600" b="1" i="0" u="none" strike="noStrike" dirty="0">
                        <a:solidFill>
                          <a:srgbClr val="C00000"/>
                        </a:solidFill>
                        <a:effectLst/>
                        <a:latin typeface="Calibri"/>
                      </a:endParaRPr>
                    </a:p>
                  </a:txBody>
                  <a:tcPr marL="9525" marR="9525" marT="9525" marB="0" anchor="ctr"/>
                </a:tc>
                <a:tc>
                  <a:txBody>
                    <a:bodyPr/>
                    <a:lstStyle/>
                    <a:p>
                      <a:pPr algn="ctr" fontAlgn="ctr"/>
                      <a:r>
                        <a:rPr lang="tr-TR" sz="2600" u="none" strike="noStrike" dirty="0" smtClean="0">
                          <a:solidFill>
                            <a:srgbClr val="C00000"/>
                          </a:solidFill>
                          <a:effectLst/>
                        </a:rPr>
                        <a:t>% 17</a:t>
                      </a:r>
                      <a:endParaRPr lang="tr-TR" sz="2600" b="1" i="0" u="none" strike="noStrike" dirty="0">
                        <a:solidFill>
                          <a:srgbClr val="C00000"/>
                        </a:solidFill>
                        <a:effectLst/>
                        <a:latin typeface="Calibri"/>
                      </a:endParaRPr>
                    </a:p>
                  </a:txBody>
                  <a:tcPr marL="9525" marR="9525" marT="9525" marB="0" anchor="ctr"/>
                </a:tc>
              </a:tr>
            </a:tbl>
          </a:graphicData>
        </a:graphic>
      </p:graphicFrame>
      <p:sp>
        <p:nvSpPr>
          <p:cNvPr id="3" name="Veri Yer Tutucusu 2"/>
          <p:cNvSpPr>
            <a:spLocks noGrp="1"/>
          </p:cNvSpPr>
          <p:nvPr>
            <p:ph type="dt" sz="half" idx="10"/>
          </p:nvPr>
        </p:nvSpPr>
        <p:spPr/>
        <p:txBody>
          <a:bodyPr/>
          <a:lstStyle/>
          <a:p>
            <a:fld id="{D7D1C6D1-A279-45FF-B517-0A8070C17D5C}" type="datetime1">
              <a:rPr lang="tr-TR" smtClean="0"/>
              <a:t>25.11.2019</a:t>
            </a:fld>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2871234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dirty="0" smtClean="0"/>
              <a:t>TYT SONUÇLARI NERELERDE KULLANILICAK</a:t>
            </a:r>
            <a:endParaRPr lang="tr-TR" sz="3200" dirty="0"/>
          </a:p>
        </p:txBody>
      </p:sp>
      <p:sp>
        <p:nvSpPr>
          <p:cNvPr id="3" name="İçerik Yer Tutucusu 2"/>
          <p:cNvSpPr>
            <a:spLocks noGrp="1"/>
          </p:cNvSpPr>
          <p:nvPr>
            <p:ph idx="1"/>
          </p:nvPr>
        </p:nvSpPr>
        <p:spPr>
          <a:xfrm>
            <a:off x="251520" y="1628800"/>
            <a:ext cx="8784976" cy="4968552"/>
          </a:xfrm>
        </p:spPr>
        <p:txBody>
          <a:bodyPr>
            <a:normAutofit lnSpcReduction="10000"/>
          </a:bodyPr>
          <a:lstStyle/>
          <a:p>
            <a:pPr marL="0" indent="0">
              <a:buNone/>
            </a:pPr>
            <a:r>
              <a:rPr lang="tr-TR" sz="2400" b="1" dirty="0" smtClean="0">
                <a:solidFill>
                  <a:srgbClr val="C00000"/>
                </a:solidFill>
              </a:rPr>
              <a:t>TYT’DE </a:t>
            </a:r>
            <a:r>
              <a:rPr lang="tr-TR" sz="2400" b="1" dirty="0">
                <a:solidFill>
                  <a:srgbClr val="C00000"/>
                </a:solidFill>
              </a:rPr>
              <a:t>150 HAM PUANIN ÜSTÜ: </a:t>
            </a:r>
          </a:p>
          <a:p>
            <a:pPr marL="0" indent="0">
              <a:buNone/>
            </a:pPr>
            <a:endParaRPr lang="tr-TR" sz="2400" b="1" dirty="0" smtClean="0">
              <a:solidFill>
                <a:srgbClr val="C00000"/>
              </a:solidFill>
            </a:endParaRPr>
          </a:p>
          <a:p>
            <a:pPr marL="0" indent="0">
              <a:buNone/>
            </a:pPr>
            <a:r>
              <a:rPr lang="tr-TR" sz="2600" dirty="0"/>
              <a:t> </a:t>
            </a:r>
            <a:r>
              <a:rPr lang="tr-TR" sz="2600" dirty="0" smtClean="0"/>
              <a:t>   * Önlisans programların (Örgün Açıköğretim)  tercihinde,</a:t>
            </a:r>
          </a:p>
          <a:p>
            <a:pPr marL="0" indent="0">
              <a:buNone/>
            </a:pPr>
            <a:endParaRPr lang="tr-TR" sz="2600" dirty="0" smtClean="0"/>
          </a:p>
          <a:p>
            <a:pPr marL="0" indent="0">
              <a:buNone/>
            </a:pPr>
            <a:r>
              <a:rPr lang="tr-TR" sz="2600" dirty="0"/>
              <a:t> </a:t>
            </a:r>
            <a:r>
              <a:rPr lang="tr-TR" sz="2600" dirty="0" smtClean="0"/>
              <a:t>  * Özel yetenek sınavlarına ön başvuruda, </a:t>
            </a:r>
          </a:p>
          <a:p>
            <a:pPr marL="0" indent="0">
              <a:buNone/>
            </a:pPr>
            <a:endParaRPr lang="tr-TR" sz="2600" dirty="0" smtClean="0"/>
          </a:p>
          <a:p>
            <a:pPr marL="0" indent="0">
              <a:buNone/>
            </a:pPr>
            <a:r>
              <a:rPr lang="tr-TR" sz="2600" dirty="0"/>
              <a:t> </a:t>
            </a:r>
            <a:r>
              <a:rPr lang="tr-TR" sz="2600" dirty="0" smtClean="0"/>
              <a:t>  * İkinci aşama Alan Yeterlilik Sınavında puan hesaplanma  hakkı verir. </a:t>
            </a:r>
          </a:p>
          <a:p>
            <a:pPr marL="0" indent="0">
              <a:buNone/>
            </a:pPr>
            <a:endParaRPr lang="tr-TR" sz="2400" dirty="0"/>
          </a:p>
          <a:p>
            <a:pPr marL="0" indent="0">
              <a:buNone/>
            </a:pPr>
            <a:r>
              <a:rPr lang="tr-TR" sz="1800" b="1" dirty="0" smtClean="0">
                <a:solidFill>
                  <a:srgbClr val="FF0000"/>
                </a:solidFill>
              </a:rPr>
              <a:t>Not: İkinci aşamaya giriş barajı olan, İlk aşamada  180 puan alma şartı 150 puana indirilmiştir. </a:t>
            </a:r>
          </a:p>
          <a:p>
            <a:pPr marL="0" indent="0">
              <a:buNone/>
            </a:pPr>
            <a:r>
              <a:rPr lang="tr-TR" sz="2400" dirty="0"/>
              <a:t> </a:t>
            </a:r>
            <a:r>
              <a:rPr lang="tr-TR" sz="2400" dirty="0" smtClean="0"/>
              <a:t>  </a:t>
            </a:r>
          </a:p>
        </p:txBody>
      </p:sp>
      <p:sp>
        <p:nvSpPr>
          <p:cNvPr id="4" name="Veri Yer Tutucusu 3"/>
          <p:cNvSpPr>
            <a:spLocks noGrp="1"/>
          </p:cNvSpPr>
          <p:nvPr>
            <p:ph type="dt" sz="half" idx="10"/>
          </p:nvPr>
        </p:nvSpPr>
        <p:spPr/>
        <p:txBody>
          <a:bodyPr/>
          <a:lstStyle/>
          <a:p>
            <a:fld id="{4563E91A-C512-437E-A2F9-0BF1C931CEE7}"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2380586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467600" cy="1143000"/>
          </a:xfrm>
        </p:spPr>
        <p:txBody>
          <a:bodyPr>
            <a:noAutofit/>
          </a:bodyPr>
          <a:lstStyle/>
          <a:p>
            <a:r>
              <a:rPr lang="tr-TR" sz="3200" b="1" dirty="0" smtClean="0">
                <a:solidFill>
                  <a:srgbClr val="C00000"/>
                </a:solidFill>
              </a:rPr>
              <a:t>TYT PUANI İLE ASKER ve POLİS MESLEK YÜKSEKOKULU ÖN BAŞVURULARI</a:t>
            </a:r>
            <a:endParaRPr lang="tr-TR" sz="3200" b="1" dirty="0">
              <a:solidFill>
                <a:srgbClr val="C00000"/>
              </a:solidFill>
            </a:endParaRPr>
          </a:p>
        </p:txBody>
      </p:sp>
      <p:sp>
        <p:nvSpPr>
          <p:cNvPr id="3" name="İçerik Yer Tutucusu 2"/>
          <p:cNvSpPr>
            <a:spLocks noGrp="1"/>
          </p:cNvSpPr>
          <p:nvPr>
            <p:ph idx="1"/>
          </p:nvPr>
        </p:nvSpPr>
        <p:spPr>
          <a:xfrm>
            <a:off x="395536" y="1988840"/>
            <a:ext cx="8229600" cy="4525963"/>
          </a:xfrm>
        </p:spPr>
        <p:txBody>
          <a:bodyPr>
            <a:normAutofit/>
          </a:bodyPr>
          <a:lstStyle/>
          <a:p>
            <a:pPr>
              <a:buFont typeface="Arial" charset="0"/>
              <a:buChar char="•"/>
            </a:pPr>
            <a:r>
              <a:rPr lang="tr-TR" sz="2600" dirty="0" smtClean="0"/>
              <a:t>Astsubay </a:t>
            </a:r>
            <a:r>
              <a:rPr lang="tr-TR" sz="2600" dirty="0"/>
              <a:t>Meslek </a:t>
            </a:r>
            <a:r>
              <a:rPr lang="tr-TR" sz="2600" dirty="0" smtClean="0"/>
              <a:t>Yüksekokulu ön  başvurusunda kullanılacaktır. Ön başvuru için kaç ham puan gerektiği başvuru sürecinde açıklanacaktır. </a:t>
            </a:r>
          </a:p>
          <a:p>
            <a:pPr>
              <a:buFont typeface="Arial" charset="0"/>
              <a:buChar char="•"/>
            </a:pPr>
            <a:endParaRPr lang="tr-TR" sz="2400" dirty="0"/>
          </a:p>
          <a:p>
            <a:r>
              <a:rPr lang="tr-TR" sz="2600" dirty="0"/>
              <a:t> </a:t>
            </a:r>
            <a:r>
              <a:rPr lang="tr-TR" sz="2600" dirty="0" smtClean="0"/>
              <a:t>Polis </a:t>
            </a:r>
            <a:r>
              <a:rPr lang="tr-TR" sz="2600" dirty="0"/>
              <a:t>Meslek </a:t>
            </a:r>
            <a:r>
              <a:rPr lang="tr-TR" sz="2600" dirty="0" smtClean="0"/>
              <a:t>Yüksekokulu ön </a:t>
            </a:r>
            <a:r>
              <a:rPr lang="tr-TR" sz="2600" dirty="0"/>
              <a:t>başvurusunda </a:t>
            </a:r>
            <a:r>
              <a:rPr lang="tr-TR" sz="2600" dirty="0" smtClean="0"/>
              <a:t>kullanılacaktır. Bu okulun başvurusunda muhtemelen </a:t>
            </a:r>
            <a:r>
              <a:rPr lang="tr-TR" sz="2600" dirty="0"/>
              <a:t>250-280 </a:t>
            </a:r>
            <a:r>
              <a:rPr lang="tr-TR" sz="2600" dirty="0" smtClean="0"/>
              <a:t>aralığında bir ham puan istenecektir. </a:t>
            </a:r>
            <a:endParaRPr lang="tr-TR" sz="2600" dirty="0"/>
          </a:p>
          <a:p>
            <a:endParaRPr lang="tr-TR" sz="2400" dirty="0"/>
          </a:p>
        </p:txBody>
      </p:sp>
      <p:sp>
        <p:nvSpPr>
          <p:cNvPr id="4" name="Veri Yer Tutucusu 3"/>
          <p:cNvSpPr>
            <a:spLocks noGrp="1"/>
          </p:cNvSpPr>
          <p:nvPr>
            <p:ph type="dt" sz="half" idx="10"/>
          </p:nvPr>
        </p:nvSpPr>
        <p:spPr/>
        <p:txBody>
          <a:bodyPr/>
          <a:lstStyle/>
          <a:p>
            <a:fld id="{69715CDF-D2BB-4672-BE30-8CBB338B55C4}"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3456643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548680"/>
            <a:ext cx="7772400" cy="2016223"/>
          </a:xfrm>
        </p:spPr>
        <p:txBody>
          <a:bodyPr>
            <a:normAutofit fontScale="90000"/>
          </a:bodyPr>
          <a:lstStyle/>
          <a:p>
            <a:r>
              <a:rPr lang="tr-TR" b="1" dirty="0" smtClean="0">
                <a:solidFill>
                  <a:schemeClr val="accent2">
                    <a:lumMod val="50000"/>
                  </a:schemeClr>
                </a:solidFill>
              </a:rPr>
              <a:t>2020 ÖSYS SÜRECİ BİLGİLENDİRMESİ </a:t>
            </a:r>
            <a:br>
              <a:rPr lang="tr-TR" b="1" dirty="0" smtClean="0">
                <a:solidFill>
                  <a:schemeClr val="accent2">
                    <a:lumMod val="50000"/>
                  </a:schemeClr>
                </a:solidFill>
              </a:rPr>
            </a:br>
            <a:endParaRPr lang="tr-TR" b="1" dirty="0">
              <a:solidFill>
                <a:schemeClr val="accent2">
                  <a:lumMod val="50000"/>
                </a:schemeClr>
              </a:solidFill>
            </a:endParaRPr>
          </a:p>
        </p:txBody>
      </p:sp>
      <p:sp>
        <p:nvSpPr>
          <p:cNvPr id="3" name="Alt Başlık 2"/>
          <p:cNvSpPr>
            <a:spLocks noGrp="1"/>
          </p:cNvSpPr>
          <p:nvPr>
            <p:ph type="subTitle" idx="1"/>
          </p:nvPr>
        </p:nvSpPr>
        <p:spPr>
          <a:xfrm>
            <a:off x="539552" y="2780928"/>
            <a:ext cx="8064896" cy="3528392"/>
          </a:xfrm>
        </p:spPr>
        <p:txBody>
          <a:bodyPr>
            <a:normAutofit/>
          </a:bodyPr>
          <a:lstStyle/>
          <a:p>
            <a:r>
              <a:rPr lang="tr-TR" dirty="0" smtClean="0">
                <a:solidFill>
                  <a:srgbClr val="C00000"/>
                </a:solidFill>
              </a:rPr>
              <a:t>YÜKSEKÖĞRETİM KURUMLARI SINAVI </a:t>
            </a:r>
          </a:p>
          <a:p>
            <a:r>
              <a:rPr lang="tr-TR" dirty="0" smtClean="0">
                <a:solidFill>
                  <a:srgbClr val="C00000"/>
                </a:solidFill>
              </a:rPr>
              <a:t>(TYT – AYT)</a:t>
            </a:r>
          </a:p>
          <a:p>
            <a:endParaRPr lang="tr-TR" dirty="0" smtClean="0">
              <a:solidFill>
                <a:srgbClr val="C00000"/>
              </a:solidFill>
            </a:endParaRPr>
          </a:p>
          <a:p>
            <a:r>
              <a:rPr lang="tr-TR" dirty="0" smtClean="0">
                <a:solidFill>
                  <a:schemeClr val="tx1"/>
                </a:solidFill>
              </a:rPr>
              <a:t>BİLGİLENDİRMESİ</a:t>
            </a:r>
          </a:p>
          <a:p>
            <a:endParaRPr lang="tr-TR" dirty="0" smtClean="0">
              <a:solidFill>
                <a:schemeClr val="tx1"/>
              </a:solidFill>
            </a:endParaRPr>
          </a:p>
          <a:p>
            <a:endParaRPr lang="tr-TR" sz="2400" b="1" dirty="0">
              <a:solidFill>
                <a:srgbClr val="FF0000"/>
              </a:solidFill>
            </a:endParaRPr>
          </a:p>
        </p:txBody>
      </p:sp>
      <p:sp>
        <p:nvSpPr>
          <p:cNvPr id="4" name="Veri Yer Tutucusu 3"/>
          <p:cNvSpPr>
            <a:spLocks noGrp="1"/>
          </p:cNvSpPr>
          <p:nvPr>
            <p:ph type="dt" sz="half" idx="10"/>
          </p:nvPr>
        </p:nvSpPr>
        <p:spPr/>
        <p:txBody>
          <a:bodyPr/>
          <a:lstStyle/>
          <a:p>
            <a:fld id="{EA729F36-CEB2-4F01-AE52-790F9AF2614F}"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186236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80728"/>
            <a:ext cx="8229600" cy="1512168"/>
          </a:xfrm>
        </p:spPr>
        <p:txBody>
          <a:bodyPr>
            <a:normAutofit/>
          </a:bodyPr>
          <a:lstStyle/>
          <a:p>
            <a:r>
              <a:rPr lang="tr-TR" b="1" dirty="0" smtClean="0">
                <a:solidFill>
                  <a:srgbClr val="0070C0"/>
                </a:solidFill>
              </a:rPr>
              <a:t>YKS’DE İKİNCİ AŞAMA SINAVI:</a:t>
            </a:r>
            <a:endParaRPr lang="tr-TR" b="1" dirty="0">
              <a:solidFill>
                <a:srgbClr val="0070C0"/>
              </a:solidFill>
            </a:endParaRPr>
          </a:p>
        </p:txBody>
      </p:sp>
      <p:sp>
        <p:nvSpPr>
          <p:cNvPr id="3" name="İçerik Yer Tutucusu 2"/>
          <p:cNvSpPr>
            <a:spLocks noGrp="1"/>
          </p:cNvSpPr>
          <p:nvPr>
            <p:ph idx="1"/>
          </p:nvPr>
        </p:nvSpPr>
        <p:spPr>
          <a:xfrm>
            <a:off x="457200" y="2204864"/>
            <a:ext cx="8229600" cy="3921299"/>
          </a:xfrm>
        </p:spPr>
        <p:txBody>
          <a:bodyPr>
            <a:normAutofit/>
          </a:bodyPr>
          <a:lstStyle/>
          <a:p>
            <a:pPr marL="0" indent="0" algn="ctr">
              <a:buNone/>
            </a:pPr>
            <a:endParaRPr lang="tr-TR" sz="4000" b="1" dirty="0" smtClean="0">
              <a:solidFill>
                <a:schemeClr val="accent2">
                  <a:lumMod val="50000"/>
                </a:schemeClr>
              </a:solidFill>
            </a:endParaRPr>
          </a:p>
          <a:p>
            <a:pPr marL="0" indent="0" algn="ctr">
              <a:buNone/>
            </a:pPr>
            <a:r>
              <a:rPr lang="tr-TR" sz="4000" b="1" dirty="0" smtClean="0">
                <a:solidFill>
                  <a:schemeClr val="accent2">
                    <a:lumMod val="50000"/>
                  </a:schemeClr>
                </a:solidFill>
              </a:rPr>
              <a:t>ALAN YETERLİLİK TESTİ</a:t>
            </a:r>
          </a:p>
          <a:p>
            <a:pPr marL="0" indent="0" algn="ctr">
              <a:buNone/>
            </a:pPr>
            <a:r>
              <a:rPr lang="tr-TR" sz="6000" b="1" dirty="0">
                <a:solidFill>
                  <a:schemeClr val="accent2">
                    <a:lumMod val="50000"/>
                  </a:schemeClr>
                </a:solidFill>
              </a:rPr>
              <a:t> AYT </a:t>
            </a:r>
          </a:p>
          <a:p>
            <a:pPr marL="0" indent="0" algn="ctr">
              <a:buNone/>
            </a:pPr>
            <a:endParaRPr lang="tr-TR" sz="4000" b="1" dirty="0">
              <a:solidFill>
                <a:schemeClr val="accent2">
                  <a:lumMod val="50000"/>
                </a:schemeClr>
              </a:solidFill>
            </a:endParaRPr>
          </a:p>
        </p:txBody>
      </p:sp>
      <p:sp>
        <p:nvSpPr>
          <p:cNvPr id="4" name="Veri Yer Tutucusu 3"/>
          <p:cNvSpPr>
            <a:spLocks noGrp="1"/>
          </p:cNvSpPr>
          <p:nvPr>
            <p:ph type="dt" sz="half" idx="10"/>
          </p:nvPr>
        </p:nvSpPr>
        <p:spPr/>
        <p:txBody>
          <a:bodyPr/>
          <a:lstStyle/>
          <a:p>
            <a:fld id="{A7C775BE-4F7F-4231-98FB-576849ED5119}"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2247205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0070C0"/>
                </a:solidFill>
              </a:rPr>
              <a:t>İKİNCİ AŞAMA AYT’YE GİRİŞ</a:t>
            </a:r>
            <a:endParaRPr lang="tr-TR" sz="3200" b="1" dirty="0">
              <a:solidFill>
                <a:srgbClr val="0070C0"/>
              </a:solidFill>
            </a:endParaRPr>
          </a:p>
        </p:txBody>
      </p:sp>
      <p:sp>
        <p:nvSpPr>
          <p:cNvPr id="3" name="İçerik Yer Tutucusu 2"/>
          <p:cNvSpPr>
            <a:spLocks noGrp="1"/>
          </p:cNvSpPr>
          <p:nvPr>
            <p:ph idx="1"/>
          </p:nvPr>
        </p:nvSpPr>
        <p:spPr>
          <a:xfrm>
            <a:off x="457200" y="1268760"/>
            <a:ext cx="8363272" cy="4857403"/>
          </a:xfrm>
        </p:spPr>
        <p:txBody>
          <a:bodyPr>
            <a:normAutofit lnSpcReduction="10000"/>
          </a:bodyPr>
          <a:lstStyle/>
          <a:p>
            <a:pPr marL="0" indent="0" algn="ctr">
              <a:lnSpc>
                <a:spcPct val="150000"/>
              </a:lnSpc>
              <a:buNone/>
            </a:pPr>
            <a:r>
              <a:rPr lang="tr-TR" b="1" dirty="0" smtClean="0"/>
              <a:t>21 </a:t>
            </a:r>
            <a:r>
              <a:rPr lang="tr-TR" b="1" dirty="0" smtClean="0"/>
              <a:t>Haziran </a:t>
            </a:r>
            <a:r>
              <a:rPr lang="tr-TR" b="1" dirty="0" smtClean="0"/>
              <a:t>2020— </a:t>
            </a:r>
            <a:r>
              <a:rPr lang="tr-TR" b="1" dirty="0" smtClean="0"/>
              <a:t>10:15—AYT PAZAR </a:t>
            </a:r>
            <a:r>
              <a:rPr lang="tr-TR" b="1" dirty="0"/>
              <a:t>SABAH  UYGULANACAKTIR</a:t>
            </a:r>
          </a:p>
          <a:p>
            <a:pPr marL="0" indent="0">
              <a:lnSpc>
                <a:spcPct val="150000"/>
              </a:lnSpc>
              <a:buNone/>
            </a:pPr>
            <a:endParaRPr lang="tr-TR" sz="1800" dirty="0" smtClean="0"/>
          </a:p>
          <a:p>
            <a:pPr>
              <a:lnSpc>
                <a:spcPct val="150000"/>
              </a:lnSpc>
            </a:pPr>
            <a:r>
              <a:rPr lang="tr-TR" sz="2400" dirty="0" smtClean="0"/>
              <a:t>ADAY TYT PUANINI BİLMEDEN AYT’YE GİRECEKTİR. </a:t>
            </a:r>
            <a:r>
              <a:rPr lang="tr-TR" sz="2400" b="1" dirty="0" smtClean="0">
                <a:solidFill>
                  <a:srgbClr val="FF0000"/>
                </a:solidFill>
              </a:rPr>
              <a:t>(Not: Aday TYT’den 150 puanı geçememiş ise </a:t>
            </a:r>
            <a:r>
              <a:rPr lang="tr-TR" sz="2400" b="1" dirty="0" err="1" smtClean="0">
                <a:solidFill>
                  <a:srgbClr val="FF0000"/>
                </a:solidFill>
              </a:rPr>
              <a:t>AYT’ye</a:t>
            </a:r>
            <a:r>
              <a:rPr lang="tr-TR" sz="2400" b="1" dirty="0" smtClean="0">
                <a:solidFill>
                  <a:srgbClr val="FF0000"/>
                </a:solidFill>
              </a:rPr>
              <a:t> girmiş olsa bile AYT puanı hesaplanmayacaktır.) </a:t>
            </a:r>
          </a:p>
          <a:p>
            <a:pPr>
              <a:lnSpc>
                <a:spcPct val="150000"/>
              </a:lnSpc>
            </a:pPr>
            <a:endParaRPr lang="tr-TR" sz="2400" b="1" dirty="0" smtClean="0">
              <a:solidFill>
                <a:srgbClr val="FF0000"/>
              </a:solidFill>
            </a:endParaRPr>
          </a:p>
          <a:p>
            <a:pPr>
              <a:lnSpc>
                <a:spcPct val="150000"/>
              </a:lnSpc>
            </a:pPr>
            <a:r>
              <a:rPr lang="tr-TR" sz="2400" b="1" dirty="0" smtClean="0">
                <a:solidFill>
                  <a:srgbClr val="002060"/>
                </a:solidFill>
              </a:rPr>
              <a:t>DİL SINAVI </a:t>
            </a:r>
            <a:r>
              <a:rPr lang="tr-TR" b="1" dirty="0" smtClean="0">
                <a:solidFill>
                  <a:srgbClr val="0000FF"/>
                </a:solidFill>
                <a:latin typeface="Barlow"/>
              </a:rPr>
              <a:t>21 </a:t>
            </a:r>
            <a:r>
              <a:rPr lang="tr-TR" b="1" dirty="0">
                <a:solidFill>
                  <a:srgbClr val="0000FF"/>
                </a:solidFill>
                <a:latin typeface="Barlow"/>
              </a:rPr>
              <a:t>Haziran </a:t>
            </a:r>
            <a:r>
              <a:rPr lang="tr-TR" b="1" dirty="0" smtClean="0">
                <a:solidFill>
                  <a:srgbClr val="0000FF"/>
                </a:solidFill>
                <a:latin typeface="Barlow"/>
              </a:rPr>
              <a:t>2020—15:45—YDT </a:t>
            </a:r>
            <a:r>
              <a:rPr lang="tr-TR" sz="2400" b="1" dirty="0" smtClean="0">
                <a:solidFill>
                  <a:srgbClr val="002060"/>
                </a:solidFill>
              </a:rPr>
              <a:t>PAZAR ÖĞLEDEN SONRA UYGULAANCAKTIR</a:t>
            </a:r>
          </a:p>
          <a:p>
            <a:pPr>
              <a:lnSpc>
                <a:spcPct val="150000"/>
              </a:lnSpc>
            </a:pPr>
            <a:endParaRPr lang="tr-TR" sz="1800" dirty="0"/>
          </a:p>
        </p:txBody>
      </p:sp>
      <p:sp>
        <p:nvSpPr>
          <p:cNvPr id="4" name="Veri Yer Tutucusu 3"/>
          <p:cNvSpPr>
            <a:spLocks noGrp="1"/>
          </p:cNvSpPr>
          <p:nvPr>
            <p:ph type="dt" sz="half" idx="10"/>
          </p:nvPr>
        </p:nvSpPr>
        <p:spPr/>
        <p:txBody>
          <a:bodyPr/>
          <a:lstStyle/>
          <a:p>
            <a:fld id="{410671BE-9184-4AF6-BBD6-2764AAFCD6F9}"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2613120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C00000"/>
                </a:solidFill>
              </a:rPr>
              <a:t>AYT ANLATIMI (ALAN YETERLİLİK TESTİ</a:t>
            </a:r>
            <a:r>
              <a:rPr lang="tr-TR" sz="3200" b="1" dirty="0" smtClean="0">
                <a:solidFill>
                  <a:srgbClr val="C00000"/>
                </a:solidFill>
              </a:rPr>
              <a:t>)</a:t>
            </a:r>
            <a:endParaRPr lang="tr-TR" sz="3200" b="1" dirty="0">
              <a:solidFill>
                <a:srgbClr val="C00000"/>
              </a:solidFill>
            </a:endParaRPr>
          </a:p>
        </p:txBody>
      </p:sp>
      <p:sp>
        <p:nvSpPr>
          <p:cNvPr id="3" name="İçerik Yer Tutucusu 2"/>
          <p:cNvSpPr>
            <a:spLocks noGrp="1"/>
          </p:cNvSpPr>
          <p:nvPr>
            <p:ph idx="1"/>
          </p:nvPr>
        </p:nvSpPr>
        <p:spPr>
          <a:xfrm>
            <a:off x="179512" y="1988840"/>
            <a:ext cx="8712968" cy="4536504"/>
          </a:xfrm>
        </p:spPr>
        <p:txBody>
          <a:bodyPr>
            <a:normAutofit/>
          </a:bodyPr>
          <a:lstStyle/>
          <a:p>
            <a:r>
              <a:rPr lang="tr-TR" sz="2400" dirty="0" smtClean="0"/>
              <a:t>YKS başvurusu </a:t>
            </a:r>
            <a:r>
              <a:rPr lang="tr-TR" sz="2400" dirty="0" smtClean="0"/>
              <a:t>06.02.2020-03.03.2020 </a:t>
            </a:r>
            <a:r>
              <a:rPr lang="tr-TR" sz="2400" dirty="0" smtClean="0"/>
              <a:t>tarihleri arasında ÖSYS (TYT ve AYT  aynı anda yapılacaktır)</a:t>
            </a:r>
          </a:p>
          <a:p>
            <a:r>
              <a:rPr lang="tr-TR" sz="2400" dirty="0" smtClean="0"/>
              <a:t>TYT’de 150 ve üstü ham puan alan adaylar 2. aşama sınavında (AYT) puan hesaplama hakkına sahip olacaklardır. </a:t>
            </a:r>
          </a:p>
          <a:p>
            <a:r>
              <a:rPr lang="tr-TR" sz="2400" dirty="0" smtClean="0"/>
              <a:t>TYT’de 150 puanı geçmiş ve AYT netleri ile aday AYT puan türlerinin her hangi birinde 180 ham puanı geçerse AYT barajını geçmiş olacaktır ve bu adayların yerleştirme puanları hesaplanacaktır.</a:t>
            </a:r>
          </a:p>
          <a:p>
            <a:r>
              <a:rPr lang="tr-TR" sz="2400" dirty="0" smtClean="0"/>
              <a:t>Aday 180 puanı geçtiği AYT puan türünden tercih yapabilir. </a:t>
            </a:r>
            <a:endParaRPr lang="tr-TR" sz="2400" dirty="0"/>
          </a:p>
        </p:txBody>
      </p:sp>
      <p:sp>
        <p:nvSpPr>
          <p:cNvPr id="4" name="Veri Yer Tutucusu 3"/>
          <p:cNvSpPr>
            <a:spLocks noGrp="1"/>
          </p:cNvSpPr>
          <p:nvPr>
            <p:ph type="dt" sz="half" idx="10"/>
          </p:nvPr>
        </p:nvSpPr>
        <p:spPr/>
        <p:txBody>
          <a:bodyPr/>
          <a:lstStyle/>
          <a:p>
            <a:fld id="{2C0A70C1-7CDD-4CF2-A68E-CC42558CE3EB}"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3116347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712968" cy="1228998"/>
          </a:xfrm>
        </p:spPr>
        <p:txBody>
          <a:bodyPr>
            <a:normAutofit/>
          </a:bodyPr>
          <a:lstStyle/>
          <a:p>
            <a:r>
              <a:rPr lang="tr-TR" sz="2800" dirty="0" smtClean="0"/>
              <a:t>AYT DERS KAPSAMLARI ve SORU SAYILARI </a:t>
            </a:r>
            <a:endParaRPr lang="tr-TR" sz="2800" dirty="0"/>
          </a:p>
        </p:txBody>
      </p:sp>
      <p:pic>
        <p:nvPicPr>
          <p:cNvPr id="2050" name="Picture 2" descr="C:\Users\Senay\Desktop\örnek çalışma\fotolar\EDEBİTAY SOSYAL 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196752"/>
            <a:ext cx="86044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Veri Yer Tutucusu 2"/>
          <p:cNvSpPr>
            <a:spLocks noGrp="1"/>
          </p:cNvSpPr>
          <p:nvPr>
            <p:ph type="dt" sz="half" idx="10"/>
          </p:nvPr>
        </p:nvSpPr>
        <p:spPr/>
        <p:txBody>
          <a:bodyPr/>
          <a:lstStyle/>
          <a:p>
            <a:fld id="{F4744547-133D-4024-9206-526EF94C936D}" type="datetime1">
              <a:rPr lang="tr-TR" smtClean="0"/>
              <a:t>25.11.2019</a:t>
            </a:fld>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4199664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tr-TR" sz="3200" dirty="0" smtClean="0"/>
              <a:t>Tarih-1 ve Coğrafya-1 Kapsamı</a:t>
            </a:r>
            <a:endParaRPr lang="tr-TR" sz="3200" dirty="0"/>
          </a:p>
        </p:txBody>
      </p:sp>
      <p:sp>
        <p:nvSpPr>
          <p:cNvPr id="3" name="İçerik Yer Tutucusu 2"/>
          <p:cNvSpPr>
            <a:spLocks noGrp="1"/>
          </p:cNvSpPr>
          <p:nvPr>
            <p:ph idx="1"/>
          </p:nvPr>
        </p:nvSpPr>
        <p:spPr>
          <a:xfrm>
            <a:off x="457200" y="2348880"/>
            <a:ext cx="8229600" cy="3777283"/>
          </a:xfrm>
        </p:spPr>
        <p:txBody>
          <a:bodyPr>
            <a:normAutofit/>
          </a:bodyPr>
          <a:lstStyle/>
          <a:p>
            <a:r>
              <a:rPr lang="tr-TR" sz="2800" b="1" dirty="0" smtClean="0">
                <a:solidFill>
                  <a:srgbClr val="C00000"/>
                </a:solidFill>
              </a:rPr>
              <a:t>Coğrafya-1:  coğrafya öğretim programında belirtilen </a:t>
            </a:r>
            <a:r>
              <a:rPr lang="tr-TR" sz="2800" b="1" dirty="0">
                <a:solidFill>
                  <a:srgbClr val="C00000"/>
                </a:solidFill>
              </a:rPr>
              <a:t>9. ve 10. sınıf </a:t>
            </a:r>
            <a:r>
              <a:rPr lang="tr-TR" sz="2800" b="1" dirty="0" smtClean="0">
                <a:solidFill>
                  <a:srgbClr val="C00000"/>
                </a:solidFill>
              </a:rPr>
              <a:t>kazanımlarından oluşmaktadır</a:t>
            </a:r>
          </a:p>
          <a:p>
            <a:endParaRPr lang="tr-TR" sz="2800" b="1" dirty="0" smtClean="0">
              <a:solidFill>
                <a:srgbClr val="C00000"/>
              </a:solidFill>
            </a:endParaRPr>
          </a:p>
          <a:p>
            <a:r>
              <a:rPr lang="tr-TR" sz="2800" b="1" dirty="0" smtClean="0">
                <a:solidFill>
                  <a:srgbClr val="C00000"/>
                </a:solidFill>
              </a:rPr>
              <a:t>Tarih-1: Tarih dersinin 9 ve 10. sınıf tarih ve İnkılap Tarihi kazanımlarından oluşmaktadır. </a:t>
            </a:r>
          </a:p>
          <a:p>
            <a:endParaRPr lang="tr-TR" sz="2400" b="1" dirty="0">
              <a:solidFill>
                <a:srgbClr val="C00000"/>
              </a:solidFill>
            </a:endParaRPr>
          </a:p>
        </p:txBody>
      </p:sp>
      <p:sp>
        <p:nvSpPr>
          <p:cNvPr id="4" name="Veri Yer Tutucusu 3"/>
          <p:cNvSpPr>
            <a:spLocks noGrp="1"/>
          </p:cNvSpPr>
          <p:nvPr>
            <p:ph type="dt" sz="half" idx="10"/>
          </p:nvPr>
        </p:nvSpPr>
        <p:spPr/>
        <p:txBody>
          <a:bodyPr/>
          <a:lstStyle/>
          <a:p>
            <a:fld id="{E8E687E2-F86A-43C3-A2B6-5C95F2917BFA}"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490855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17400" y="404664"/>
            <a:ext cx="8229600" cy="1143000"/>
          </a:xfrm>
        </p:spPr>
        <p:txBody>
          <a:bodyPr>
            <a:normAutofit/>
          </a:bodyPr>
          <a:lstStyle/>
          <a:p>
            <a:r>
              <a:rPr lang="tr-TR" sz="3200" b="1" dirty="0" smtClean="0">
                <a:solidFill>
                  <a:schemeClr val="tx1">
                    <a:lumMod val="75000"/>
                    <a:lumOff val="25000"/>
                  </a:schemeClr>
                </a:solidFill>
              </a:rPr>
              <a:t>Sosyal Bilimler-2 Sınavı: </a:t>
            </a:r>
            <a:endParaRPr lang="tr-TR" sz="3200" b="1" dirty="0">
              <a:solidFill>
                <a:schemeClr val="tx1">
                  <a:lumMod val="75000"/>
                  <a:lumOff val="25000"/>
                </a:schemeClr>
              </a:solidFill>
            </a:endParaRPr>
          </a:p>
        </p:txBody>
      </p:sp>
      <p:sp>
        <p:nvSpPr>
          <p:cNvPr id="3" name="İçerik Yer Tutucusu 2"/>
          <p:cNvSpPr>
            <a:spLocks noGrp="1"/>
          </p:cNvSpPr>
          <p:nvPr>
            <p:ph idx="1"/>
          </p:nvPr>
        </p:nvSpPr>
        <p:spPr>
          <a:xfrm>
            <a:off x="1403648" y="2996953"/>
            <a:ext cx="5976664" cy="1872208"/>
          </a:xfrm>
        </p:spPr>
        <p:txBody>
          <a:bodyPr/>
          <a:lstStyle/>
          <a:p>
            <a:endParaRPr lang="tr-TR" dirty="0"/>
          </a:p>
        </p:txBody>
      </p:sp>
      <p:sp>
        <p:nvSpPr>
          <p:cNvPr id="4" name="Veri Yer Tutucusu 3"/>
          <p:cNvSpPr>
            <a:spLocks noGrp="1"/>
          </p:cNvSpPr>
          <p:nvPr>
            <p:ph type="dt" sz="half" idx="10"/>
          </p:nvPr>
        </p:nvSpPr>
        <p:spPr/>
        <p:txBody>
          <a:bodyPr/>
          <a:lstStyle/>
          <a:p>
            <a:fld id="{260DEBA9-453E-4CC3-AC67-0EB26E5C2CA6}"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25</a:t>
            </a:fld>
            <a:endParaRPr lang="tr-TR"/>
          </a:p>
        </p:txBody>
      </p:sp>
      <p:pic>
        <p:nvPicPr>
          <p:cNvPr id="3074" name="Picture 2" descr="C:\Users\Senay\Desktop\örnek çalışma\fotolar\SOSY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29" y="1916832"/>
            <a:ext cx="8576543" cy="36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18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Sosyal Bilimler-2 Ders Kapsamları</a:t>
            </a:r>
            <a:endParaRPr lang="tr-TR" sz="3600" dirty="0"/>
          </a:p>
        </p:txBody>
      </p:sp>
      <p:sp>
        <p:nvSpPr>
          <p:cNvPr id="3" name="İçerik Yer Tutucusu 2"/>
          <p:cNvSpPr>
            <a:spLocks noGrp="1"/>
          </p:cNvSpPr>
          <p:nvPr>
            <p:ph idx="1"/>
          </p:nvPr>
        </p:nvSpPr>
        <p:spPr>
          <a:xfrm>
            <a:off x="457200" y="1772816"/>
            <a:ext cx="8229600" cy="4353347"/>
          </a:xfrm>
        </p:spPr>
        <p:txBody>
          <a:bodyPr>
            <a:normAutofit/>
          </a:bodyPr>
          <a:lstStyle/>
          <a:p>
            <a:r>
              <a:rPr lang="tr-TR" sz="2400" dirty="0" smtClean="0"/>
              <a:t>Felsefe Grubu: Felsefe, Sosyoloji, Psikoloji ve Mantık Derslerinin tüm lise müfredatını kapsamaktadır.</a:t>
            </a:r>
          </a:p>
          <a:p>
            <a:r>
              <a:rPr lang="tr-TR" sz="2400" dirty="0" smtClean="0"/>
              <a:t>Tarih-2 Coğrafya-2 derslerinin konu kapsamı; yukarıda belirtilen bu derslerin ortak konuları dışında kalan diğer tüm lise müfredatını kapsar. </a:t>
            </a:r>
          </a:p>
          <a:p>
            <a:r>
              <a:rPr lang="tr-TR" sz="2400" b="1" dirty="0" smtClean="0">
                <a:solidFill>
                  <a:srgbClr val="C00000"/>
                </a:solidFill>
              </a:rPr>
              <a:t>Din dersinden muaf olan adaylar, ilave felsefe grubu sorularını yanıtlayacaktır.</a:t>
            </a:r>
            <a:endParaRPr lang="tr-TR" sz="2400" b="1" dirty="0">
              <a:solidFill>
                <a:srgbClr val="C00000"/>
              </a:solidFill>
            </a:endParaRPr>
          </a:p>
        </p:txBody>
      </p:sp>
      <p:sp>
        <p:nvSpPr>
          <p:cNvPr id="4" name="Veri Yer Tutucusu 3"/>
          <p:cNvSpPr>
            <a:spLocks noGrp="1"/>
          </p:cNvSpPr>
          <p:nvPr>
            <p:ph type="dt" sz="half" idx="10"/>
          </p:nvPr>
        </p:nvSpPr>
        <p:spPr/>
        <p:txBody>
          <a:bodyPr/>
          <a:lstStyle/>
          <a:p>
            <a:fld id="{590829A0-9205-4C29-B043-42ED48921099}"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3430830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686800" cy="2074242"/>
          </a:xfrm>
        </p:spPr>
        <p:txBody>
          <a:bodyPr>
            <a:normAutofit/>
          </a:bodyPr>
          <a:lstStyle/>
          <a:p>
            <a:r>
              <a:rPr lang="tr-TR" sz="3200" b="1" dirty="0" smtClean="0"/>
              <a:t>Fen Bilimleri Sınavı: </a:t>
            </a:r>
            <a:r>
              <a:rPr lang="tr-TR" sz="3200" dirty="0" smtClean="0"/>
              <a:t/>
            </a:r>
            <a:br>
              <a:rPr lang="tr-TR" sz="3200" dirty="0" smtClean="0"/>
            </a:br>
            <a:r>
              <a:rPr lang="tr-TR" sz="3200" dirty="0" smtClean="0"/>
              <a:t>Bu derslerin tüm lise müfredatını kapsar. </a:t>
            </a:r>
            <a:endParaRPr lang="tr-TR" sz="2000" b="1" dirty="0">
              <a:solidFill>
                <a:srgbClr val="C00000"/>
              </a:solidFill>
            </a:endParaRPr>
          </a:p>
        </p:txBody>
      </p:sp>
      <p:pic>
        <p:nvPicPr>
          <p:cNvPr id="4098" name="Picture 2" descr="C:\Users\Senay\Desktop\örnek çalışma\fotolar\fen bilimleri.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21466" y="1844824"/>
            <a:ext cx="7426997"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Veri Yer Tutucusu 2"/>
          <p:cNvSpPr>
            <a:spLocks noGrp="1"/>
          </p:cNvSpPr>
          <p:nvPr>
            <p:ph type="dt" sz="half" idx="10"/>
          </p:nvPr>
        </p:nvSpPr>
        <p:spPr/>
        <p:txBody>
          <a:bodyPr/>
          <a:lstStyle/>
          <a:p>
            <a:fld id="{85AB730B-8EB6-4F6C-A624-481C197186D7}" type="datetime1">
              <a:rPr lang="tr-TR" smtClean="0"/>
              <a:t>25.11.2019</a:t>
            </a:fld>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161130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12968" cy="3730426"/>
          </a:xfrm>
        </p:spPr>
        <p:txBody>
          <a:bodyPr>
            <a:normAutofit/>
          </a:bodyPr>
          <a:lstStyle/>
          <a:p>
            <a:r>
              <a:rPr lang="tr-TR" sz="3600" b="1" dirty="0" smtClean="0"/>
              <a:t>Matematik Sınavı</a:t>
            </a:r>
            <a:r>
              <a:rPr lang="tr-TR" sz="3600" dirty="0" smtClean="0"/>
              <a:t>:  </a:t>
            </a:r>
            <a:br>
              <a:rPr lang="tr-TR" sz="3600" dirty="0" smtClean="0"/>
            </a:br>
            <a:r>
              <a:rPr lang="tr-TR" sz="3600" dirty="0" smtClean="0"/>
              <a:t> Tüm Lise Matematik ve Geometri konularını kapsamaktadır. </a:t>
            </a:r>
            <a:br>
              <a:rPr lang="tr-TR" sz="3600" dirty="0" smtClean="0"/>
            </a:br>
            <a:r>
              <a:rPr lang="tr-TR" sz="2400" b="1" dirty="0" smtClean="0">
                <a:solidFill>
                  <a:srgbClr val="C00000"/>
                </a:solidFill>
              </a:rPr>
              <a:t/>
            </a:r>
            <a:br>
              <a:rPr lang="tr-TR" sz="2400" b="1" dirty="0" smtClean="0">
                <a:solidFill>
                  <a:srgbClr val="C00000"/>
                </a:solidFill>
              </a:rPr>
            </a:br>
            <a:r>
              <a:rPr lang="tr-TR" sz="2400" b="1" dirty="0" smtClean="0">
                <a:solidFill>
                  <a:srgbClr val="C00000"/>
                </a:solidFill>
              </a:rPr>
              <a:t>Muhtemelen 25-30 mat 15-10 geometri sorusu sorulacaktır</a:t>
            </a:r>
            <a:endParaRPr lang="tr-TR" sz="2400" b="1" dirty="0">
              <a:solidFill>
                <a:srgbClr val="C00000"/>
              </a:solidFill>
            </a:endParaRPr>
          </a:p>
        </p:txBody>
      </p:sp>
      <p:sp>
        <p:nvSpPr>
          <p:cNvPr id="3" name="İçerik Yer Tutucusu 2"/>
          <p:cNvSpPr>
            <a:spLocks noGrp="1"/>
          </p:cNvSpPr>
          <p:nvPr>
            <p:ph idx="1"/>
          </p:nvPr>
        </p:nvSpPr>
        <p:spPr>
          <a:xfrm>
            <a:off x="467544" y="4005064"/>
            <a:ext cx="8496944" cy="2520280"/>
          </a:xfrm>
        </p:spPr>
        <p:txBody>
          <a:bodyPr>
            <a:normAutofit/>
          </a:bodyPr>
          <a:lstStyle/>
          <a:p>
            <a:r>
              <a:rPr lang="tr-TR" dirty="0" smtClean="0"/>
              <a:t>Matematik Soru Sayısı Toplam 40 </a:t>
            </a:r>
          </a:p>
          <a:p>
            <a:pPr marL="0" indent="0">
              <a:buNone/>
            </a:pPr>
            <a:endParaRPr lang="tr-TR" dirty="0">
              <a:solidFill>
                <a:srgbClr val="FF0000"/>
              </a:solidFill>
            </a:endParaRPr>
          </a:p>
        </p:txBody>
      </p:sp>
      <p:sp>
        <p:nvSpPr>
          <p:cNvPr id="4" name="Veri Yer Tutucusu 3"/>
          <p:cNvSpPr>
            <a:spLocks noGrp="1"/>
          </p:cNvSpPr>
          <p:nvPr>
            <p:ph type="dt" sz="half" idx="10"/>
          </p:nvPr>
        </p:nvSpPr>
        <p:spPr/>
        <p:txBody>
          <a:bodyPr/>
          <a:lstStyle/>
          <a:p>
            <a:fld id="{E512BE23-7BF1-4576-AC87-51772BDD1064}"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823031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Dil Sınavı:</a:t>
            </a:r>
            <a:endParaRPr lang="tr-TR" dirty="0"/>
          </a:p>
        </p:txBody>
      </p:sp>
      <p:sp>
        <p:nvSpPr>
          <p:cNvPr id="3" name="İçerik Yer Tutucusu 2"/>
          <p:cNvSpPr>
            <a:spLocks noGrp="1"/>
          </p:cNvSpPr>
          <p:nvPr>
            <p:ph idx="1"/>
          </p:nvPr>
        </p:nvSpPr>
        <p:spPr/>
        <p:txBody>
          <a:bodyPr>
            <a:normAutofit/>
          </a:bodyPr>
          <a:lstStyle/>
          <a:p>
            <a:r>
              <a:rPr lang="tr-TR" sz="2800" dirty="0" smtClean="0"/>
              <a:t>İng</a:t>
            </a:r>
            <a:r>
              <a:rPr lang="tr-TR" sz="2800" dirty="0"/>
              <a:t>.</a:t>
            </a:r>
            <a:r>
              <a:rPr lang="tr-TR" sz="2800" dirty="0" smtClean="0"/>
              <a:t> Alm. </a:t>
            </a:r>
            <a:r>
              <a:rPr lang="tr-TR" sz="2800" dirty="0" err="1" smtClean="0"/>
              <a:t>Frnsz</a:t>
            </a:r>
            <a:r>
              <a:rPr lang="tr-TR" sz="2800" dirty="0" smtClean="0"/>
              <a:t>. Rusça ve Arapça Dillerinden yapılır.</a:t>
            </a:r>
          </a:p>
          <a:p>
            <a:r>
              <a:rPr lang="tr-TR" sz="2800" dirty="0" smtClean="0"/>
              <a:t>Aday bu </a:t>
            </a:r>
            <a:r>
              <a:rPr lang="tr-TR" sz="2800" dirty="0"/>
              <a:t>5</a:t>
            </a:r>
            <a:r>
              <a:rPr lang="tr-TR" sz="2800" dirty="0" smtClean="0"/>
              <a:t> dilden birini seçerek Dil sınavına girer. </a:t>
            </a:r>
          </a:p>
          <a:p>
            <a:r>
              <a:rPr lang="tr-TR" sz="2800" dirty="0" smtClean="0"/>
              <a:t>80 soru sorulacaktır. </a:t>
            </a:r>
          </a:p>
          <a:p>
            <a:r>
              <a:rPr lang="tr-TR" sz="2800" dirty="0" smtClean="0"/>
              <a:t>O dilin tüm lise müfredatını kapsamaktadır. </a:t>
            </a:r>
          </a:p>
          <a:p>
            <a:r>
              <a:rPr lang="tr-TR" sz="2800" dirty="0" smtClean="0"/>
              <a:t>Beş farklı dilden yapılacak sınavda tek puanlama ve sıra olacaktır.</a:t>
            </a:r>
          </a:p>
          <a:p>
            <a:r>
              <a:rPr lang="tr-TR" sz="2800" dirty="0" smtClean="0"/>
              <a:t>24 Haziran Pazar öğleden sonra uygulanacaktır</a:t>
            </a:r>
          </a:p>
          <a:p>
            <a:r>
              <a:rPr lang="tr-TR" sz="2800" dirty="0" smtClean="0"/>
              <a:t>120 dakika sınav süresi olacaktır.</a:t>
            </a:r>
            <a:endParaRPr lang="tr-TR" sz="2800" dirty="0"/>
          </a:p>
        </p:txBody>
      </p:sp>
      <p:sp>
        <p:nvSpPr>
          <p:cNvPr id="4" name="Veri Yer Tutucusu 3"/>
          <p:cNvSpPr>
            <a:spLocks noGrp="1"/>
          </p:cNvSpPr>
          <p:nvPr>
            <p:ph type="dt" sz="half" idx="10"/>
          </p:nvPr>
        </p:nvSpPr>
        <p:spPr/>
        <p:txBody>
          <a:bodyPr/>
          <a:lstStyle/>
          <a:p>
            <a:fld id="{8C68A0FD-53E1-4E39-A672-01DDC5D5FCA4}"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211713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714202"/>
          </a:xfrm>
        </p:spPr>
        <p:txBody>
          <a:bodyPr>
            <a:normAutofit fontScale="90000"/>
          </a:bodyPr>
          <a:lstStyle/>
          <a:p>
            <a:r>
              <a:rPr lang="tr-TR" b="1" dirty="0" smtClean="0">
                <a:solidFill>
                  <a:srgbClr val="C00000"/>
                </a:solidFill>
              </a:rPr>
              <a:t>YÖK EKİM 2017 İTİBARİYLE ÜNİVERSİTEYE GİRİŞİ YENİDEN DÜZENLEMİŞTİR</a:t>
            </a:r>
            <a:endParaRPr lang="tr-TR" b="1" dirty="0">
              <a:solidFill>
                <a:srgbClr val="C00000"/>
              </a:solidFill>
            </a:endParaRPr>
          </a:p>
        </p:txBody>
      </p:sp>
      <p:sp>
        <p:nvSpPr>
          <p:cNvPr id="3" name="İçerik Yer Tutucusu 2"/>
          <p:cNvSpPr>
            <a:spLocks noGrp="1"/>
          </p:cNvSpPr>
          <p:nvPr>
            <p:ph idx="1"/>
          </p:nvPr>
        </p:nvSpPr>
        <p:spPr>
          <a:xfrm>
            <a:off x="179512" y="2060848"/>
            <a:ext cx="8784976" cy="4320480"/>
          </a:xfrm>
        </p:spPr>
        <p:txBody>
          <a:bodyPr>
            <a:normAutofit fontScale="92500" lnSpcReduction="20000"/>
          </a:bodyPr>
          <a:lstStyle/>
          <a:p>
            <a:r>
              <a:rPr lang="tr-TR" sz="2800" dirty="0" smtClean="0"/>
              <a:t>ÜNİVERSİTEYE GİRİŞTE YAPILAN SINAVLARIN UYGULAMASINDA DEĞİŞİKLİKLER OLMUŞTUR. </a:t>
            </a:r>
          </a:p>
          <a:p>
            <a:endParaRPr lang="tr-TR" sz="2800" dirty="0" smtClean="0"/>
          </a:p>
          <a:p>
            <a:r>
              <a:rPr lang="tr-TR" sz="2800" dirty="0" smtClean="0"/>
              <a:t>YGS-LYS UYGULAMADAN KALKMIŞTIR.</a:t>
            </a:r>
          </a:p>
          <a:p>
            <a:endParaRPr lang="tr-TR" sz="2800" dirty="0" smtClean="0"/>
          </a:p>
          <a:p>
            <a:r>
              <a:rPr lang="tr-TR" sz="2800" dirty="0" smtClean="0"/>
              <a:t>2018 HAZİRANINDA YENİ SİSTEM UYGULANMAYA BAŞLAMIŞTIR.</a:t>
            </a:r>
          </a:p>
          <a:p>
            <a:endParaRPr lang="tr-TR" sz="2800" dirty="0" smtClean="0"/>
          </a:p>
          <a:p>
            <a:r>
              <a:rPr lang="tr-TR" sz="2800" b="1" dirty="0" smtClean="0">
                <a:solidFill>
                  <a:srgbClr val="0070C0"/>
                </a:solidFill>
              </a:rPr>
              <a:t>YENİ SİSTEM ARTIK NETLEŞMİŞTİR </a:t>
            </a:r>
          </a:p>
          <a:p>
            <a:endParaRPr lang="tr-TR" sz="2800" dirty="0" smtClean="0"/>
          </a:p>
          <a:p>
            <a:r>
              <a:rPr lang="tr-TR" sz="2800" dirty="0" smtClean="0">
                <a:solidFill>
                  <a:srgbClr val="C00000"/>
                </a:solidFill>
              </a:rPr>
              <a:t>Not: Sınavlar değişir ama ÖSYS adı değişmez.</a:t>
            </a:r>
            <a:endParaRPr lang="tr-TR" sz="2800" dirty="0">
              <a:solidFill>
                <a:srgbClr val="C00000"/>
              </a:solidFill>
            </a:endParaRPr>
          </a:p>
        </p:txBody>
      </p:sp>
      <p:sp>
        <p:nvSpPr>
          <p:cNvPr id="4" name="Veri Yer Tutucusu 3"/>
          <p:cNvSpPr>
            <a:spLocks noGrp="1"/>
          </p:cNvSpPr>
          <p:nvPr>
            <p:ph type="dt" sz="half" idx="10"/>
          </p:nvPr>
        </p:nvSpPr>
        <p:spPr/>
        <p:txBody>
          <a:bodyPr/>
          <a:lstStyle/>
          <a:p>
            <a:fld id="{63FB203F-45D9-4CD5-85F2-AC030EDEBB45}"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2770905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AYT UYGULANIŞI</a:t>
            </a:r>
            <a:endParaRPr lang="tr-TR" sz="3600" b="1" dirty="0"/>
          </a:p>
        </p:txBody>
      </p:sp>
      <p:sp>
        <p:nvSpPr>
          <p:cNvPr id="3" name="İçerik Yer Tutucusu 2"/>
          <p:cNvSpPr>
            <a:spLocks noGrp="1"/>
          </p:cNvSpPr>
          <p:nvPr>
            <p:ph idx="1"/>
          </p:nvPr>
        </p:nvSpPr>
        <p:spPr>
          <a:xfrm>
            <a:off x="395536" y="1556792"/>
            <a:ext cx="8291264" cy="4968552"/>
          </a:xfrm>
        </p:spPr>
        <p:txBody>
          <a:bodyPr>
            <a:normAutofit fontScale="92500"/>
          </a:bodyPr>
          <a:lstStyle/>
          <a:p>
            <a:r>
              <a:rPr lang="tr-TR" sz="2800" dirty="0" smtClean="0"/>
              <a:t>AYT’de adaya tek kitapçık verilecektir. Aday kendi tercih önceliğine göre istediği testten başlayarak, istediği kadar test yanıtlayabilir.</a:t>
            </a:r>
          </a:p>
          <a:p>
            <a:r>
              <a:rPr lang="tr-TR" sz="2800" dirty="0" smtClean="0"/>
              <a:t>AYT’de açık uçlu soru sorulmayacaktır ve 4 yanlış bir doğruyu götürecektir.</a:t>
            </a:r>
          </a:p>
          <a:p>
            <a:r>
              <a:rPr lang="tr-TR" sz="2800" dirty="0" smtClean="0"/>
              <a:t>Bu durumda adayın zamanı iyi kullanması açısından 2 veya 3 teste girmesi tavsiye olunur. </a:t>
            </a:r>
          </a:p>
          <a:p>
            <a:r>
              <a:rPr lang="tr-TR" sz="2800" dirty="0"/>
              <a:t>İ</a:t>
            </a:r>
            <a:r>
              <a:rPr lang="tr-TR" sz="2800" dirty="0" smtClean="0"/>
              <a:t>kinci aşama sınavına </a:t>
            </a:r>
            <a:r>
              <a:rPr lang="tr-TR" sz="2800" dirty="0"/>
              <a:t>4 testten birden </a:t>
            </a:r>
            <a:r>
              <a:rPr lang="tr-TR" sz="2800" dirty="0" smtClean="0"/>
              <a:t>girilmesi zaman baskısı oluşturacaktır. </a:t>
            </a:r>
          </a:p>
          <a:p>
            <a:r>
              <a:rPr lang="tr-TR" sz="2800" dirty="0" smtClean="0"/>
              <a:t>4 teste birden hazırlanmanın hiç gereği yoktur, lütfen kazanmak istediğiniz programı önceden seçiniz.</a:t>
            </a:r>
          </a:p>
          <a:p>
            <a:pPr marL="0" indent="0">
              <a:buNone/>
            </a:pPr>
            <a:endParaRPr lang="tr-TR" sz="2800" dirty="0" smtClean="0"/>
          </a:p>
          <a:p>
            <a:pPr marL="0" indent="0">
              <a:buNone/>
            </a:pPr>
            <a:endParaRPr lang="tr-TR" dirty="0"/>
          </a:p>
        </p:txBody>
      </p:sp>
      <p:sp>
        <p:nvSpPr>
          <p:cNvPr id="4" name="Veri Yer Tutucusu 3"/>
          <p:cNvSpPr>
            <a:spLocks noGrp="1"/>
          </p:cNvSpPr>
          <p:nvPr>
            <p:ph type="dt" sz="half" idx="10"/>
          </p:nvPr>
        </p:nvSpPr>
        <p:spPr/>
        <p:txBody>
          <a:bodyPr/>
          <a:lstStyle/>
          <a:p>
            <a:fld id="{278CE327-7133-49BE-A68D-60E8C57F74DB}"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1385378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ALAN YETERLİKİK TESTİ SÜRELERİ </a:t>
            </a:r>
            <a:endParaRPr lang="tr-TR" sz="3600" dirty="0"/>
          </a:p>
        </p:txBody>
      </p:sp>
      <p:pic>
        <p:nvPicPr>
          <p:cNvPr id="5122" name="Picture 2" descr="C:\Users\Senay\Desktop\örnek çalışma\fotolar\SINAV SÜRESİ.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260" y="2132856"/>
            <a:ext cx="8248196"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Veri Yer Tutucusu 2"/>
          <p:cNvSpPr>
            <a:spLocks noGrp="1"/>
          </p:cNvSpPr>
          <p:nvPr>
            <p:ph type="dt" sz="half" idx="10"/>
          </p:nvPr>
        </p:nvSpPr>
        <p:spPr/>
        <p:txBody>
          <a:bodyPr/>
          <a:lstStyle/>
          <a:p>
            <a:fld id="{858E85C7-19D9-4F9F-9EB8-83397C1CABBA}" type="datetime1">
              <a:rPr lang="tr-TR" smtClean="0"/>
              <a:t>25.11.2019</a:t>
            </a:fld>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2441366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899592" y="1417638"/>
            <a:ext cx="7787208" cy="643210"/>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43600D6A-75E8-4282-A87A-93EF7E93D5FE}"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32</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99391"/>
            <a:ext cx="8932046"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92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683568" y="1412776"/>
            <a:ext cx="7571184" cy="499194"/>
          </a:xfrm>
        </p:spPr>
        <p:txBody>
          <a:bodyPr>
            <a:normAutofit fontScale="90000"/>
          </a:bodyPr>
          <a:lstStyle/>
          <a:p>
            <a:endParaRPr lang="tr-TR" dirty="0"/>
          </a:p>
        </p:txBody>
      </p:sp>
      <p:sp>
        <p:nvSpPr>
          <p:cNvPr id="5" name="İçerik Yer Tutucusu 4"/>
          <p:cNvSpPr>
            <a:spLocks noGrp="1"/>
          </p:cNvSpPr>
          <p:nvPr>
            <p:ph idx="1"/>
          </p:nvPr>
        </p:nvSpPr>
        <p:spPr/>
        <p:txBody>
          <a:bodyPr/>
          <a:lstStyle/>
          <a:p>
            <a:endParaRPr lang="tr-TR"/>
          </a:p>
        </p:txBody>
      </p:sp>
      <p:sp>
        <p:nvSpPr>
          <p:cNvPr id="3" name="Veri Yer Tutucusu 2"/>
          <p:cNvSpPr>
            <a:spLocks noGrp="1"/>
          </p:cNvSpPr>
          <p:nvPr>
            <p:ph type="dt" sz="half" idx="10"/>
          </p:nvPr>
        </p:nvSpPr>
        <p:spPr/>
        <p:txBody>
          <a:bodyPr/>
          <a:lstStyle/>
          <a:p>
            <a:fld id="{302CE7B3-B581-42E8-A3A9-83E7D1944680}" type="datetime1">
              <a:rPr lang="tr-TR" smtClean="0"/>
              <a:t>25.11.2019</a:t>
            </a:fld>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33</a:t>
            </a:fld>
            <a:endParaRPr lang="tr-TR"/>
          </a:p>
        </p:txBody>
      </p:sp>
      <p:pic>
        <p:nvPicPr>
          <p:cNvPr id="1026" name="Picture 2" descr="C:\Users\Senay\Desktop\2018 üniversiteye giriş sunumları\1. ayt eş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 y="676858"/>
            <a:ext cx="9099633" cy="563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14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211144" cy="931242"/>
          </a:xfrm>
        </p:spPr>
        <p:txBody>
          <a:bodyPr/>
          <a:lstStyle/>
          <a:p>
            <a:endParaRPr lang="tr-TR" dirty="0"/>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E74F8A94-0506-4D0E-A752-8334B88F1B1C}"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34</a:t>
            </a:fld>
            <a:endParaRPr lang="tr-TR"/>
          </a:p>
        </p:txBody>
      </p:sp>
      <p:pic>
        <p:nvPicPr>
          <p:cNvPr id="2050" name="Picture 2" descr="C:\Users\Senay\Desktop\2018 üniversiteye giriş sunumları\1. ayt say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77" y="531312"/>
            <a:ext cx="8970191" cy="57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408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7859216" cy="499194"/>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41433012-15B3-4630-8573-16DEF0E65EC0}"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35</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57" y="506416"/>
            <a:ext cx="9015437" cy="588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30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043608" y="1417638"/>
            <a:ext cx="7643192" cy="355178"/>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0B2024FD-605D-462A-B2AA-20E48C66F7DD}"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36</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35" y="515121"/>
            <a:ext cx="8933661" cy="568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11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b="1" dirty="0" smtClean="0">
                <a:solidFill>
                  <a:srgbClr val="C00000"/>
                </a:solidFill>
              </a:rPr>
              <a:t>HATIRLATMALAR</a:t>
            </a:r>
            <a:endParaRPr lang="tr-TR" b="1" dirty="0">
              <a:solidFill>
                <a:srgbClr val="C00000"/>
              </a:solidFill>
            </a:endParaRPr>
          </a:p>
        </p:txBody>
      </p:sp>
      <p:sp>
        <p:nvSpPr>
          <p:cNvPr id="3" name="İçerik Yer Tutucusu 2"/>
          <p:cNvSpPr>
            <a:spLocks noGrp="1"/>
          </p:cNvSpPr>
          <p:nvPr>
            <p:ph idx="1"/>
          </p:nvPr>
        </p:nvSpPr>
        <p:spPr>
          <a:xfrm>
            <a:off x="251520" y="1600200"/>
            <a:ext cx="8435280" cy="4525963"/>
          </a:xfrm>
        </p:spPr>
        <p:txBody>
          <a:bodyPr>
            <a:normAutofit/>
          </a:bodyPr>
          <a:lstStyle/>
          <a:p>
            <a:r>
              <a:rPr lang="tr-TR" sz="2800" dirty="0" smtClean="0"/>
              <a:t>TYT’de 150 ham  puanı geçemeyen adayın YKS puanı hesaplanmaz.</a:t>
            </a:r>
          </a:p>
          <a:p>
            <a:r>
              <a:rPr lang="tr-TR" sz="2800" dirty="0" smtClean="0"/>
              <a:t>TYT netleri YKS puanını hesaplamada kullanılır.</a:t>
            </a:r>
          </a:p>
          <a:p>
            <a:r>
              <a:rPr lang="tr-TR" sz="2800" dirty="0" smtClean="0"/>
              <a:t>AYT başarısı / başarısızlığı TYT puanını etkilemez. </a:t>
            </a:r>
            <a:endParaRPr lang="tr-TR" sz="2800" dirty="0"/>
          </a:p>
          <a:p>
            <a:r>
              <a:rPr lang="tr-TR" sz="2800" dirty="0" smtClean="0"/>
              <a:t>Aday AYT’de 180 ham puanı geçmese de, TYT ham puanında 150’yi geçtiği için, TYT puanı ile tercih yapabilir. </a:t>
            </a:r>
          </a:p>
          <a:p>
            <a:endParaRPr lang="tr-TR" dirty="0"/>
          </a:p>
        </p:txBody>
      </p:sp>
      <p:sp>
        <p:nvSpPr>
          <p:cNvPr id="4" name="Veri Yer Tutucusu 3"/>
          <p:cNvSpPr>
            <a:spLocks noGrp="1"/>
          </p:cNvSpPr>
          <p:nvPr>
            <p:ph type="dt" sz="half" idx="10"/>
          </p:nvPr>
        </p:nvSpPr>
        <p:spPr/>
        <p:txBody>
          <a:bodyPr/>
          <a:lstStyle/>
          <a:p>
            <a:fld id="{039AC6E0-CEA1-4AC8-AEF3-E04DDF693CE3}"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1242102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normAutofit/>
          </a:bodyPr>
          <a:lstStyle/>
          <a:p>
            <a:pPr marL="457200" indent="-457200" algn="l">
              <a:buFont typeface="Arial" panose="020B0604020202020204" pitchFamily="34" charset="0"/>
              <a:buChar char="•"/>
            </a:pPr>
            <a:r>
              <a:rPr lang="tr-TR" sz="3200" dirty="0" smtClean="0"/>
              <a:t>AYT puanları birbirinden bağımsız hesaplanır </a:t>
            </a:r>
            <a:endParaRPr lang="tr-TR" sz="3200" dirty="0"/>
          </a:p>
        </p:txBody>
      </p:sp>
      <p:sp>
        <p:nvSpPr>
          <p:cNvPr id="3" name="İçerik Yer Tutucusu 2"/>
          <p:cNvSpPr>
            <a:spLocks noGrp="1"/>
          </p:cNvSpPr>
          <p:nvPr>
            <p:ph idx="1"/>
          </p:nvPr>
        </p:nvSpPr>
        <p:spPr>
          <a:xfrm>
            <a:off x="539552" y="1340768"/>
            <a:ext cx="8147248" cy="4785395"/>
          </a:xfrm>
        </p:spPr>
        <p:txBody>
          <a:bodyPr>
            <a:normAutofit fontScale="92500"/>
          </a:bodyPr>
          <a:lstStyle/>
          <a:p>
            <a:r>
              <a:rPr lang="tr-TR" sz="3000" dirty="0" smtClean="0"/>
              <a:t>AYT </a:t>
            </a:r>
            <a:r>
              <a:rPr lang="tr-TR" sz="3000" dirty="0"/>
              <a:t>puanı hesaplanırken her alan için o alana kaynaklık eden iki </a:t>
            </a:r>
            <a:r>
              <a:rPr lang="tr-TR" sz="3000" dirty="0" smtClean="0"/>
              <a:t>AYT testi kullanılır. </a:t>
            </a:r>
          </a:p>
          <a:p>
            <a:r>
              <a:rPr lang="tr-TR" sz="3000" dirty="0" smtClean="0"/>
              <a:t>Örnek: AYT’de 3 teste giren adayın (MAT, FEN, Edebiyat Sos-1) sayısal puanı hesaplanırken Mat ve Fen testleri dikkate alınır, Edebiyat-sos-1 netleri Sayısal puanını etkilemez. </a:t>
            </a:r>
          </a:p>
          <a:p>
            <a:r>
              <a:rPr lang="tr-TR" sz="3000" dirty="0" smtClean="0"/>
              <a:t>Aynı şekilde bu adayın Eşit Ağırlık Puanı hesaplanırken de Mat ve Edebiyat Sos-1 netleri dikkate alınır, Fen netleri dikkate alınmaz. </a:t>
            </a:r>
            <a:endParaRPr lang="tr-TR" sz="3000" dirty="0"/>
          </a:p>
          <a:p>
            <a:endParaRPr lang="tr-TR" dirty="0"/>
          </a:p>
        </p:txBody>
      </p:sp>
      <p:sp>
        <p:nvSpPr>
          <p:cNvPr id="4" name="Veri Yer Tutucusu 3"/>
          <p:cNvSpPr>
            <a:spLocks noGrp="1"/>
          </p:cNvSpPr>
          <p:nvPr>
            <p:ph type="dt" sz="half" idx="10"/>
          </p:nvPr>
        </p:nvSpPr>
        <p:spPr/>
        <p:txBody>
          <a:bodyPr/>
          <a:lstStyle/>
          <a:p>
            <a:fld id="{229EC847-820E-4483-9BF2-DC7621959969}"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3027258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rPr>
              <a:t>BAŞARI SINIRLAMASI ŞARTI:</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smtClean="0"/>
              <a:t>Tıp:                        </a:t>
            </a:r>
            <a:r>
              <a:rPr lang="tr-TR" dirty="0" smtClean="0"/>
              <a:t>50.000 </a:t>
            </a:r>
            <a:r>
              <a:rPr lang="tr-TR" dirty="0" smtClean="0"/>
              <a:t>(Sayısal puanda)</a:t>
            </a:r>
          </a:p>
          <a:p>
            <a:r>
              <a:rPr lang="tr-TR" dirty="0" smtClean="0"/>
              <a:t>Hukuk:                </a:t>
            </a:r>
            <a:r>
              <a:rPr lang="tr-TR" dirty="0" smtClean="0"/>
              <a:t>125.000 </a:t>
            </a:r>
            <a:r>
              <a:rPr lang="tr-TR" dirty="0" smtClean="0"/>
              <a:t>(EA Puanda)</a:t>
            </a:r>
          </a:p>
          <a:p>
            <a:r>
              <a:rPr lang="tr-TR" dirty="0" smtClean="0"/>
              <a:t>Mimarlık:            </a:t>
            </a:r>
            <a:r>
              <a:rPr lang="tr-TR" dirty="0" smtClean="0"/>
              <a:t>250.000 </a:t>
            </a:r>
            <a:r>
              <a:rPr lang="tr-TR" dirty="0"/>
              <a:t>(Sayısal puanda</a:t>
            </a:r>
            <a:r>
              <a:rPr lang="tr-TR" dirty="0" smtClean="0"/>
              <a:t>)</a:t>
            </a:r>
          </a:p>
          <a:p>
            <a:r>
              <a:rPr lang="tr-TR" dirty="0" smtClean="0"/>
              <a:t>Öğretmenlikler: </a:t>
            </a:r>
            <a:r>
              <a:rPr lang="tr-TR" dirty="0" smtClean="0"/>
              <a:t>300.000 </a:t>
            </a:r>
            <a:r>
              <a:rPr lang="tr-TR" dirty="0" smtClean="0"/>
              <a:t>(Say-EA-Söz-Dil Puanda)</a:t>
            </a:r>
          </a:p>
          <a:p>
            <a:r>
              <a:rPr lang="tr-TR" dirty="0"/>
              <a:t>Mühendislikler: </a:t>
            </a:r>
            <a:r>
              <a:rPr lang="tr-TR" dirty="0" smtClean="0"/>
              <a:t>30</a:t>
            </a:r>
            <a:r>
              <a:rPr lang="tr-TR" dirty="0" smtClean="0"/>
              <a:t>0.000 </a:t>
            </a:r>
            <a:r>
              <a:rPr lang="tr-TR" dirty="0"/>
              <a:t>(Sayısal puanda</a:t>
            </a:r>
            <a:r>
              <a:rPr lang="tr-TR" dirty="0" smtClean="0"/>
              <a:t>)</a:t>
            </a:r>
            <a:endParaRPr lang="tr-TR" dirty="0"/>
          </a:p>
          <a:p>
            <a:pPr marL="0" indent="0">
              <a:buNone/>
            </a:pPr>
            <a:r>
              <a:rPr lang="tr-TR" sz="2600" dirty="0">
                <a:solidFill>
                  <a:srgbClr val="C00000"/>
                </a:solidFill>
              </a:rPr>
              <a:t> </a:t>
            </a:r>
            <a:r>
              <a:rPr lang="tr-TR" sz="2600" dirty="0" smtClean="0">
                <a:solidFill>
                  <a:srgbClr val="C00000"/>
                </a:solidFill>
              </a:rPr>
              <a:t>  (Su, Orman ve Ziraat mühendislikleri hariç)</a:t>
            </a:r>
          </a:p>
          <a:p>
            <a:pPr marL="0" indent="0">
              <a:buNone/>
            </a:pPr>
            <a:r>
              <a:rPr lang="tr-TR" sz="2800" b="1" dirty="0" smtClean="0"/>
              <a:t>Adayların bu programları tercih edebilmeleri için ilgili puan türlerinde, belirtilen başarı sırası içinde olması gerekmektedir. </a:t>
            </a:r>
            <a:endParaRPr lang="tr-TR" sz="2800" b="1" dirty="0"/>
          </a:p>
        </p:txBody>
      </p:sp>
      <p:sp>
        <p:nvSpPr>
          <p:cNvPr id="4" name="Veri Yer Tutucusu 3"/>
          <p:cNvSpPr>
            <a:spLocks noGrp="1"/>
          </p:cNvSpPr>
          <p:nvPr>
            <p:ph type="dt" sz="half" idx="10"/>
          </p:nvPr>
        </p:nvSpPr>
        <p:spPr/>
        <p:txBody>
          <a:bodyPr/>
          <a:lstStyle/>
          <a:p>
            <a:fld id="{708F342B-B9D7-4F7E-8B23-F37140642E7C}"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4120393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08720"/>
            <a:ext cx="8229600" cy="4018458"/>
          </a:xfrm>
        </p:spPr>
        <p:txBody>
          <a:bodyPr>
            <a:normAutofit fontScale="90000"/>
          </a:bodyPr>
          <a:lstStyle/>
          <a:p>
            <a:r>
              <a:rPr lang="tr-TR" b="1" dirty="0" smtClean="0"/>
              <a:t>2018’DEN İTİBAREN ÜNİVERSİTEYE</a:t>
            </a:r>
            <a:br>
              <a:rPr lang="tr-TR" b="1" dirty="0" smtClean="0"/>
            </a:br>
            <a:r>
              <a:rPr lang="tr-TR" b="1" dirty="0" smtClean="0"/>
              <a:t>GİRİŞ SINAVLARININ ADI:</a:t>
            </a:r>
            <a:r>
              <a:rPr lang="tr-TR" dirty="0" smtClean="0"/>
              <a:t/>
            </a:r>
            <a:br>
              <a:rPr lang="tr-TR" dirty="0" smtClean="0"/>
            </a:br>
            <a:r>
              <a:rPr lang="tr-TR" dirty="0" smtClean="0"/>
              <a:t/>
            </a:r>
            <a:br>
              <a:rPr lang="tr-TR" dirty="0" smtClean="0"/>
            </a:br>
            <a:r>
              <a:rPr lang="tr-TR" b="1" dirty="0" smtClean="0">
                <a:solidFill>
                  <a:srgbClr val="C00000"/>
                </a:solidFill>
              </a:rPr>
              <a:t>YÜKSEKÖĞRETİM KURUMLARI SINAVI </a:t>
            </a:r>
            <a:br>
              <a:rPr lang="tr-TR" b="1" dirty="0" smtClean="0">
                <a:solidFill>
                  <a:srgbClr val="C00000"/>
                </a:solidFill>
              </a:rPr>
            </a:br>
            <a:r>
              <a:rPr lang="tr-TR" b="1" dirty="0" smtClean="0">
                <a:solidFill>
                  <a:srgbClr val="C00000"/>
                </a:solidFill>
              </a:rPr>
              <a:t>YKS </a:t>
            </a:r>
            <a:br>
              <a:rPr lang="tr-TR" b="1" dirty="0" smtClean="0">
                <a:solidFill>
                  <a:srgbClr val="C00000"/>
                </a:solidFill>
              </a:rPr>
            </a:br>
            <a:r>
              <a:rPr lang="tr-TR" b="1" dirty="0" smtClean="0"/>
              <a:t>OLMUŞTUR</a:t>
            </a:r>
            <a:r>
              <a:rPr lang="tr-TR" b="1" dirty="0" smtClean="0">
                <a:solidFill>
                  <a:srgbClr val="C00000"/>
                </a:solidFill>
              </a:rPr>
              <a:t/>
            </a:r>
            <a:br>
              <a:rPr lang="tr-TR" b="1" dirty="0" smtClean="0">
                <a:solidFill>
                  <a:srgbClr val="C00000"/>
                </a:solidFill>
              </a:rPr>
            </a:br>
            <a:endParaRPr lang="tr-TR" b="1" dirty="0">
              <a:solidFill>
                <a:srgbClr val="C00000"/>
              </a:solidFill>
            </a:endParaRPr>
          </a:p>
        </p:txBody>
      </p:sp>
      <p:sp>
        <p:nvSpPr>
          <p:cNvPr id="3" name="İçerik Yer Tutucusu 2"/>
          <p:cNvSpPr>
            <a:spLocks noGrp="1"/>
          </p:cNvSpPr>
          <p:nvPr>
            <p:ph idx="1"/>
          </p:nvPr>
        </p:nvSpPr>
        <p:spPr>
          <a:xfrm>
            <a:off x="457200" y="4941168"/>
            <a:ext cx="8229600" cy="1440160"/>
          </a:xfrm>
        </p:spPr>
        <p:txBody>
          <a:bodyPr>
            <a:normAutofit/>
          </a:bodyPr>
          <a:lstStyle/>
          <a:p>
            <a:r>
              <a:rPr lang="tr-TR" sz="2800" b="1" dirty="0"/>
              <a:t>HATIRLATMA: ÜNİVERSİTEYE GİRİŞ SINAVLARI  İKİ BASAMAK / AŞAMA  OLARAK UYGULANMAYA DEVAM ETMEKTEDİR. </a:t>
            </a:r>
          </a:p>
          <a:p>
            <a:endParaRPr lang="tr-TR" dirty="0"/>
          </a:p>
        </p:txBody>
      </p:sp>
      <p:sp>
        <p:nvSpPr>
          <p:cNvPr id="4" name="Veri Yer Tutucusu 3"/>
          <p:cNvSpPr>
            <a:spLocks noGrp="1"/>
          </p:cNvSpPr>
          <p:nvPr>
            <p:ph type="dt" sz="half" idx="10"/>
          </p:nvPr>
        </p:nvSpPr>
        <p:spPr/>
        <p:txBody>
          <a:bodyPr/>
          <a:lstStyle/>
          <a:p>
            <a:fld id="{2C6C7829-795B-4819-9BE5-F35CC387CE49}"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1381828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2800" dirty="0" smtClean="0"/>
              <a:t>YKS ALANLARI VE PUAN TÜRLERİ:</a:t>
            </a:r>
            <a:endParaRPr lang="tr-TR" sz="2800" dirty="0"/>
          </a:p>
        </p:txBody>
      </p:sp>
      <p:sp>
        <p:nvSpPr>
          <p:cNvPr id="3" name="İçerik Yer Tutucusu 2"/>
          <p:cNvSpPr>
            <a:spLocks noGrp="1"/>
          </p:cNvSpPr>
          <p:nvPr>
            <p:ph idx="1"/>
          </p:nvPr>
        </p:nvSpPr>
        <p:spPr>
          <a:xfrm>
            <a:off x="251520" y="1196752"/>
            <a:ext cx="8640960" cy="5256584"/>
          </a:xfrm>
        </p:spPr>
        <p:txBody>
          <a:bodyPr>
            <a:noAutofit/>
          </a:bodyPr>
          <a:lstStyle/>
          <a:p>
            <a:pPr marL="0" indent="0" algn="ctr">
              <a:buNone/>
            </a:pPr>
            <a:r>
              <a:rPr lang="tr-TR" sz="3600" b="1" dirty="0" smtClean="0">
                <a:solidFill>
                  <a:srgbClr val="C00000"/>
                </a:solidFill>
              </a:rPr>
              <a:t>TÜRKÇE SOSYAL </a:t>
            </a:r>
            <a:r>
              <a:rPr lang="tr-TR" sz="3600" b="1" dirty="0">
                <a:solidFill>
                  <a:srgbClr val="C00000"/>
                </a:solidFill>
              </a:rPr>
              <a:t>/</a:t>
            </a:r>
            <a:r>
              <a:rPr lang="tr-TR" sz="3600" b="1" dirty="0" smtClean="0">
                <a:solidFill>
                  <a:srgbClr val="C00000"/>
                </a:solidFill>
              </a:rPr>
              <a:t> SÖZEL ALAN: </a:t>
            </a:r>
          </a:p>
          <a:p>
            <a:pPr algn="ctr"/>
            <a:endParaRPr lang="tr-TR" sz="2400" dirty="0" smtClean="0"/>
          </a:p>
          <a:p>
            <a:pPr marL="0" indent="0" algn="ctr">
              <a:buNone/>
            </a:pPr>
            <a:r>
              <a:rPr lang="tr-TR" sz="2600" b="1" dirty="0" smtClean="0">
                <a:solidFill>
                  <a:srgbClr val="0070C0"/>
                </a:solidFill>
              </a:rPr>
              <a:t>  ESKİ LYS PUAN TÜRLERİ TS-1, TS-2</a:t>
            </a:r>
          </a:p>
          <a:p>
            <a:pPr marL="0" indent="0" algn="ctr">
              <a:buNone/>
            </a:pPr>
            <a:endParaRPr lang="tr-TR" sz="2600" dirty="0" smtClean="0"/>
          </a:p>
          <a:p>
            <a:pPr marL="0" indent="0" algn="ctr">
              <a:buNone/>
            </a:pPr>
            <a:r>
              <a:rPr lang="tr-TR" sz="2600" dirty="0" smtClean="0"/>
              <a:t> SÖZEL (</a:t>
            </a:r>
            <a:r>
              <a:rPr lang="tr-TR" sz="2600" b="1" dirty="0" smtClean="0">
                <a:solidFill>
                  <a:srgbClr val="FF0000"/>
                </a:solidFill>
              </a:rPr>
              <a:t>SÖZ</a:t>
            </a:r>
            <a:r>
              <a:rPr lang="tr-TR" sz="2600" dirty="0" smtClean="0"/>
              <a:t>)</a:t>
            </a:r>
          </a:p>
          <a:p>
            <a:pPr marL="0" indent="0" algn="ctr">
              <a:buNone/>
            </a:pPr>
            <a:r>
              <a:rPr lang="tr-TR" sz="2600" dirty="0" smtClean="0"/>
              <a:t>       AYT’DE GİRMESİ GEREKEN SINAVLAR  </a:t>
            </a:r>
          </a:p>
          <a:p>
            <a:pPr marL="0" indent="0" algn="ctr">
              <a:buNone/>
            </a:pPr>
            <a:r>
              <a:rPr lang="tr-TR" sz="2600" dirty="0" smtClean="0"/>
              <a:t> </a:t>
            </a:r>
          </a:p>
          <a:p>
            <a:pPr marL="0" indent="0" algn="ctr">
              <a:buNone/>
            </a:pPr>
            <a:r>
              <a:rPr lang="tr-TR" sz="2600" b="1" dirty="0" smtClean="0"/>
              <a:t>YKS’DE EDEBİYAT - SOSYAL BİLİMLER 1 SINAVI 40 SORU</a:t>
            </a:r>
          </a:p>
          <a:p>
            <a:pPr marL="0" indent="0" algn="ctr">
              <a:buNone/>
            </a:pPr>
            <a:r>
              <a:rPr lang="tr-TR" sz="2600" b="1" dirty="0" smtClean="0"/>
              <a:t>  ve </a:t>
            </a:r>
          </a:p>
          <a:p>
            <a:pPr marL="0" indent="0" algn="ctr">
              <a:buNone/>
            </a:pPr>
            <a:r>
              <a:rPr lang="tr-TR" sz="2600" b="1" dirty="0" smtClean="0"/>
              <a:t>             SOSYAL BİLİMLER 2 SINAVI 40 SORU</a:t>
            </a:r>
            <a:endParaRPr lang="tr-TR" sz="2600" b="1" dirty="0"/>
          </a:p>
        </p:txBody>
      </p:sp>
      <p:sp>
        <p:nvSpPr>
          <p:cNvPr id="4" name="Veri Yer Tutucusu 3"/>
          <p:cNvSpPr>
            <a:spLocks noGrp="1"/>
          </p:cNvSpPr>
          <p:nvPr>
            <p:ph type="dt" sz="half" idx="10"/>
          </p:nvPr>
        </p:nvSpPr>
        <p:spPr/>
        <p:txBody>
          <a:bodyPr/>
          <a:lstStyle/>
          <a:p>
            <a:fld id="{88169138-55B5-4359-A9E8-538374F8CD6C}"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3666444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b="1" dirty="0" smtClean="0">
                <a:solidFill>
                  <a:srgbClr val="C00000"/>
                </a:solidFill>
              </a:rPr>
              <a:t>BAŞLICA SÖZEL ALANIN LİSANS PROGRAMLARI</a:t>
            </a:r>
            <a:endParaRPr lang="tr-TR" sz="3200" b="1" dirty="0">
              <a:solidFill>
                <a:srgbClr val="C00000"/>
              </a:solidFill>
            </a:endParaRPr>
          </a:p>
        </p:txBody>
      </p:sp>
      <p:sp>
        <p:nvSpPr>
          <p:cNvPr id="3" name="İçerik Yer Tutucusu 2"/>
          <p:cNvSpPr>
            <a:spLocks noGrp="1"/>
          </p:cNvSpPr>
          <p:nvPr>
            <p:ph idx="1"/>
          </p:nvPr>
        </p:nvSpPr>
        <p:spPr/>
        <p:txBody>
          <a:bodyPr>
            <a:normAutofit/>
          </a:bodyPr>
          <a:lstStyle/>
          <a:p>
            <a:r>
              <a:rPr lang="tr-TR" sz="2400" dirty="0" smtClean="0"/>
              <a:t>TÜRKDİLİ EDEBİYATI, TÜRKÇE, </a:t>
            </a:r>
          </a:p>
          <a:p>
            <a:r>
              <a:rPr lang="tr-TR" sz="2400" dirty="0" smtClean="0"/>
              <a:t>TARİH, COĞRAFYA, SOSYAL BİL.</a:t>
            </a:r>
          </a:p>
          <a:p>
            <a:r>
              <a:rPr lang="tr-TR" sz="2400" dirty="0" smtClean="0"/>
              <a:t>DİĞER TÜRK DİLLERİ KÜLTÜR PROGRAMLARI</a:t>
            </a:r>
          </a:p>
          <a:p>
            <a:r>
              <a:rPr lang="tr-TR" sz="2400" dirty="0" smtClean="0"/>
              <a:t>İLAHİYAT PROGRAMLARI</a:t>
            </a:r>
          </a:p>
          <a:p>
            <a:r>
              <a:rPr lang="tr-TR" sz="2400" dirty="0" smtClean="0"/>
              <a:t>OKUL ÖNCESİ ÖĞRETMENLİĞİ, ÖZEL EĞİTİM ÖĞRT.</a:t>
            </a:r>
          </a:p>
          <a:p>
            <a:r>
              <a:rPr lang="tr-TR" sz="2400" dirty="0" smtClean="0"/>
              <a:t>İLETİŞİM –GAZETECİLİK- RTS – GÖRSEL İLETİŞİM</a:t>
            </a:r>
          </a:p>
          <a:p>
            <a:r>
              <a:rPr lang="tr-TR" sz="2400" dirty="0" smtClean="0"/>
              <a:t>HALKLA İLİŞKİLER REKLAMCILIK- TANITIM</a:t>
            </a:r>
          </a:p>
          <a:p>
            <a:r>
              <a:rPr lang="tr-TR" sz="2400" dirty="0" smtClean="0"/>
              <a:t>YENİ MEDYA, GÖRSEL İLETİŞİM</a:t>
            </a:r>
          </a:p>
          <a:p>
            <a:r>
              <a:rPr lang="tr-TR" sz="2400" dirty="0" smtClean="0"/>
              <a:t>GASTRONOMİ </a:t>
            </a:r>
          </a:p>
          <a:p>
            <a:endParaRPr lang="tr-TR" sz="2400" dirty="0"/>
          </a:p>
        </p:txBody>
      </p:sp>
      <p:sp>
        <p:nvSpPr>
          <p:cNvPr id="4" name="Veri Yer Tutucusu 3"/>
          <p:cNvSpPr>
            <a:spLocks noGrp="1"/>
          </p:cNvSpPr>
          <p:nvPr>
            <p:ph type="dt" sz="half" idx="10"/>
          </p:nvPr>
        </p:nvSpPr>
        <p:spPr/>
        <p:txBody>
          <a:bodyPr/>
          <a:lstStyle/>
          <a:p>
            <a:fld id="{1871E12A-1843-4BAD-A7BB-656EEB0B4096}"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3726559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rgbClr val="C00000"/>
                </a:solidFill>
              </a:rPr>
              <a:t>EŞİT AĞIRLIK / TÜRKÇE MATEMATİK ALAN</a:t>
            </a:r>
            <a:endParaRPr lang="tr-TR" sz="4000" b="1" dirty="0">
              <a:solidFill>
                <a:srgbClr val="C00000"/>
              </a:solidFill>
            </a:endParaRPr>
          </a:p>
        </p:txBody>
      </p:sp>
      <p:sp>
        <p:nvSpPr>
          <p:cNvPr id="3" name="İçerik Yer Tutucusu 2"/>
          <p:cNvSpPr>
            <a:spLocks noGrp="1"/>
          </p:cNvSpPr>
          <p:nvPr>
            <p:ph idx="1"/>
          </p:nvPr>
        </p:nvSpPr>
        <p:spPr>
          <a:xfrm>
            <a:off x="457200" y="1600200"/>
            <a:ext cx="8579296" cy="4525963"/>
          </a:xfrm>
        </p:spPr>
        <p:txBody>
          <a:bodyPr>
            <a:normAutofit fontScale="92500" lnSpcReduction="10000"/>
          </a:bodyPr>
          <a:lstStyle/>
          <a:p>
            <a:pPr marL="0" indent="0" algn="ctr">
              <a:buNone/>
            </a:pPr>
            <a:r>
              <a:rPr lang="tr-TR" sz="2800" b="1" dirty="0">
                <a:solidFill>
                  <a:srgbClr val="0070C0"/>
                </a:solidFill>
              </a:rPr>
              <a:t> </a:t>
            </a:r>
            <a:r>
              <a:rPr lang="tr-TR" sz="2800" b="1" dirty="0" smtClean="0">
                <a:solidFill>
                  <a:srgbClr val="0070C0"/>
                </a:solidFill>
              </a:rPr>
              <a:t>  ESKİ LYS PUAN TÜRLERİ TM-1, TM-2 TM,3</a:t>
            </a:r>
          </a:p>
          <a:p>
            <a:pPr algn="ctr"/>
            <a:endParaRPr lang="tr-TR" sz="2800" dirty="0" smtClean="0"/>
          </a:p>
          <a:p>
            <a:pPr marL="0" indent="0" algn="ctr">
              <a:buNone/>
            </a:pPr>
            <a:r>
              <a:rPr lang="tr-TR" sz="2800" dirty="0" smtClean="0"/>
              <a:t> EŞİT AĞIRLIK  (</a:t>
            </a:r>
            <a:r>
              <a:rPr lang="tr-TR" sz="2800" b="1" dirty="0" smtClean="0">
                <a:solidFill>
                  <a:srgbClr val="FF0000"/>
                </a:solidFill>
              </a:rPr>
              <a:t>EA</a:t>
            </a:r>
            <a:r>
              <a:rPr lang="tr-TR" sz="2800" dirty="0" smtClean="0"/>
              <a:t>)</a:t>
            </a:r>
          </a:p>
          <a:p>
            <a:pPr marL="0" indent="0" algn="ctr">
              <a:buNone/>
            </a:pPr>
            <a:endParaRPr lang="tr-TR" sz="2800" dirty="0"/>
          </a:p>
          <a:p>
            <a:pPr marL="0" indent="0" algn="ctr">
              <a:buNone/>
            </a:pPr>
            <a:r>
              <a:rPr lang="tr-TR" sz="2800" dirty="0" smtClean="0"/>
              <a:t>   AYT’DE </a:t>
            </a:r>
            <a:r>
              <a:rPr lang="tr-TR" sz="2800" dirty="0"/>
              <a:t>GİRMESİ GEREKEN </a:t>
            </a:r>
            <a:r>
              <a:rPr lang="tr-TR" sz="2800" dirty="0" smtClean="0"/>
              <a:t>SINAVLAR</a:t>
            </a:r>
          </a:p>
          <a:p>
            <a:pPr marL="0" indent="0" algn="ctr">
              <a:buNone/>
            </a:pPr>
            <a:endParaRPr lang="tr-TR" sz="2800" dirty="0"/>
          </a:p>
          <a:p>
            <a:pPr marL="0" indent="0" algn="ctr">
              <a:buNone/>
            </a:pPr>
            <a:r>
              <a:rPr lang="tr-TR" sz="2800" b="1" dirty="0"/>
              <a:t>YKS’DE EDEBİYAT - SOSYAL BİLİMLER 1 SINAVI 40 SORU</a:t>
            </a:r>
          </a:p>
          <a:p>
            <a:pPr marL="0" indent="0" algn="ctr">
              <a:buNone/>
            </a:pPr>
            <a:r>
              <a:rPr lang="tr-TR" sz="2800" b="1" dirty="0"/>
              <a:t>  ve </a:t>
            </a:r>
          </a:p>
          <a:p>
            <a:pPr marL="0" indent="0" algn="ctr">
              <a:buNone/>
            </a:pPr>
            <a:r>
              <a:rPr lang="tr-TR" sz="2800" b="1" dirty="0" smtClean="0"/>
              <a:t>METEMATİK SINAVI </a:t>
            </a:r>
            <a:r>
              <a:rPr lang="tr-TR" sz="2800" b="1" dirty="0"/>
              <a:t>40 SORU</a:t>
            </a:r>
          </a:p>
          <a:p>
            <a:pPr marL="0" indent="0" algn="ctr">
              <a:buNone/>
            </a:pPr>
            <a:endParaRPr lang="tr-TR" sz="2800" dirty="0"/>
          </a:p>
        </p:txBody>
      </p:sp>
      <p:sp>
        <p:nvSpPr>
          <p:cNvPr id="4" name="Veri Yer Tutucusu 3"/>
          <p:cNvSpPr>
            <a:spLocks noGrp="1"/>
          </p:cNvSpPr>
          <p:nvPr>
            <p:ph type="dt" sz="half" idx="10"/>
          </p:nvPr>
        </p:nvSpPr>
        <p:spPr/>
        <p:txBody>
          <a:bodyPr/>
          <a:lstStyle/>
          <a:p>
            <a:fld id="{5773AD90-3233-4E76-9803-FDEB991CDF0F}"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2731832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solidFill>
                  <a:srgbClr val="C00000"/>
                </a:solidFill>
              </a:rPr>
              <a:t>BAŞLICA TM ALANIN LİSANS PROGRAMLARI</a:t>
            </a:r>
            <a:endParaRPr lang="tr-TR" sz="3600" b="1" dirty="0">
              <a:solidFill>
                <a:srgbClr val="C00000"/>
              </a:solidFill>
            </a:endParaRPr>
          </a:p>
        </p:txBody>
      </p:sp>
      <p:sp>
        <p:nvSpPr>
          <p:cNvPr id="3" name="İçerik Yer Tutucusu 2"/>
          <p:cNvSpPr>
            <a:spLocks noGrp="1"/>
          </p:cNvSpPr>
          <p:nvPr>
            <p:ph idx="1"/>
          </p:nvPr>
        </p:nvSpPr>
        <p:spPr/>
        <p:txBody>
          <a:bodyPr>
            <a:normAutofit/>
          </a:bodyPr>
          <a:lstStyle/>
          <a:p>
            <a:r>
              <a:rPr lang="tr-TR" sz="2600" dirty="0" smtClean="0"/>
              <a:t>HUKUK SİYASET, KAMU, ULUSLARARASI İLİŞ.</a:t>
            </a:r>
          </a:p>
          <a:p>
            <a:r>
              <a:rPr lang="tr-TR" sz="2600" dirty="0" smtClean="0"/>
              <a:t>İKTİSAT, İŞLETME, YÖNETİM PROGRAMLARI</a:t>
            </a:r>
          </a:p>
          <a:p>
            <a:r>
              <a:rPr lang="tr-TR" sz="2600" dirty="0" smtClean="0"/>
              <a:t>TİCARET LOJİSTİK PROGRAMLARI</a:t>
            </a:r>
          </a:p>
          <a:p>
            <a:r>
              <a:rPr lang="tr-TR" sz="2600" dirty="0" smtClean="0"/>
              <a:t>BANKACLIK, SİGORTA, FİNANS, EKONOMİ</a:t>
            </a:r>
          </a:p>
          <a:p>
            <a:r>
              <a:rPr lang="tr-TR" sz="2600" dirty="0" smtClean="0"/>
              <a:t>TURİZM RPOGRAMLARI</a:t>
            </a:r>
          </a:p>
          <a:p>
            <a:r>
              <a:rPr lang="tr-TR" sz="2600" dirty="0" smtClean="0"/>
              <a:t>FELSEFE, SOSYOLOJİ, PSİKOLOJİ,  PDR, </a:t>
            </a:r>
          </a:p>
          <a:p>
            <a:r>
              <a:rPr lang="tr-TR" sz="2600" dirty="0" smtClean="0"/>
              <a:t>SINIF ÖĞRT. ÇOCUK GELİŞİMİ SOSYAL HİZMET</a:t>
            </a:r>
          </a:p>
          <a:p>
            <a:r>
              <a:rPr lang="tr-TR" sz="2600" dirty="0" smtClean="0"/>
              <a:t>İÇ MİMARLIK ÇEVRE TASARIM</a:t>
            </a:r>
          </a:p>
          <a:p>
            <a:endParaRPr lang="tr-TR" sz="2400" dirty="0"/>
          </a:p>
        </p:txBody>
      </p:sp>
      <p:sp>
        <p:nvSpPr>
          <p:cNvPr id="4" name="Veri Yer Tutucusu 3"/>
          <p:cNvSpPr>
            <a:spLocks noGrp="1"/>
          </p:cNvSpPr>
          <p:nvPr>
            <p:ph type="dt" sz="half" idx="10"/>
          </p:nvPr>
        </p:nvSpPr>
        <p:spPr/>
        <p:txBody>
          <a:bodyPr/>
          <a:lstStyle/>
          <a:p>
            <a:fld id="{359203F7-6534-4D5E-B3F8-4520DC50D1F8}"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3738093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rgbClr val="C00000"/>
                </a:solidFill>
              </a:rPr>
              <a:t>SAYISAL / MATEMATİK FEN ALAN</a:t>
            </a:r>
            <a:endParaRPr lang="tr-TR" sz="4000" b="1" dirty="0">
              <a:solidFill>
                <a:srgbClr val="C00000"/>
              </a:solidFill>
            </a:endParaRPr>
          </a:p>
        </p:txBody>
      </p:sp>
      <p:sp>
        <p:nvSpPr>
          <p:cNvPr id="3" name="İçerik Yer Tutucusu 2"/>
          <p:cNvSpPr>
            <a:spLocks noGrp="1"/>
          </p:cNvSpPr>
          <p:nvPr>
            <p:ph idx="1"/>
          </p:nvPr>
        </p:nvSpPr>
        <p:spPr>
          <a:xfrm>
            <a:off x="467544" y="1628800"/>
            <a:ext cx="8229600" cy="4525963"/>
          </a:xfrm>
        </p:spPr>
        <p:txBody>
          <a:bodyPr>
            <a:normAutofit fontScale="92500"/>
          </a:bodyPr>
          <a:lstStyle/>
          <a:p>
            <a:pPr marL="0" indent="0" algn="ctr">
              <a:buNone/>
            </a:pPr>
            <a:r>
              <a:rPr lang="tr-TR" sz="2800" b="1" dirty="0">
                <a:solidFill>
                  <a:srgbClr val="0070C0"/>
                </a:solidFill>
              </a:rPr>
              <a:t>ESKİ LYS PUAN </a:t>
            </a:r>
            <a:r>
              <a:rPr lang="tr-TR" sz="2800" b="1" dirty="0" smtClean="0">
                <a:solidFill>
                  <a:srgbClr val="0070C0"/>
                </a:solidFill>
              </a:rPr>
              <a:t>TÜRLERİ  MF-1, MF-2, MF-3 MF-4</a:t>
            </a:r>
            <a:endParaRPr lang="tr-TR" sz="2800" b="1" dirty="0">
              <a:solidFill>
                <a:srgbClr val="0070C0"/>
              </a:solidFill>
            </a:endParaRPr>
          </a:p>
          <a:p>
            <a:pPr algn="ctr"/>
            <a:endParaRPr lang="tr-TR" sz="2800" dirty="0"/>
          </a:p>
          <a:p>
            <a:pPr marL="0" indent="0" algn="ctr">
              <a:buNone/>
            </a:pPr>
            <a:r>
              <a:rPr lang="tr-TR" sz="2800" dirty="0"/>
              <a:t> </a:t>
            </a:r>
            <a:r>
              <a:rPr lang="tr-TR" sz="2800" dirty="0" smtClean="0"/>
              <a:t>SAYISAL(</a:t>
            </a:r>
            <a:r>
              <a:rPr lang="tr-TR" sz="2800" b="1" dirty="0" smtClean="0">
                <a:solidFill>
                  <a:srgbClr val="FF0000"/>
                </a:solidFill>
              </a:rPr>
              <a:t>SAY</a:t>
            </a:r>
            <a:r>
              <a:rPr lang="tr-TR" sz="2800" dirty="0" smtClean="0"/>
              <a:t>)</a:t>
            </a:r>
            <a:endParaRPr lang="tr-TR" sz="2800" dirty="0"/>
          </a:p>
          <a:p>
            <a:pPr marL="0" indent="0" algn="ctr">
              <a:buNone/>
            </a:pPr>
            <a:endParaRPr lang="tr-TR" sz="2800" dirty="0"/>
          </a:p>
          <a:p>
            <a:pPr marL="0" indent="0" algn="ctr">
              <a:buNone/>
            </a:pPr>
            <a:r>
              <a:rPr lang="tr-TR" sz="2800" dirty="0"/>
              <a:t>   </a:t>
            </a:r>
            <a:r>
              <a:rPr lang="tr-TR" sz="2800" dirty="0" smtClean="0"/>
              <a:t>AYT’DE </a:t>
            </a:r>
            <a:r>
              <a:rPr lang="tr-TR" sz="2800" dirty="0"/>
              <a:t>GİRMESİ GEREKEN SINAVLAR</a:t>
            </a:r>
          </a:p>
          <a:p>
            <a:pPr marL="0" indent="0" algn="ctr">
              <a:buNone/>
            </a:pPr>
            <a:endParaRPr lang="tr-TR" sz="2800" dirty="0"/>
          </a:p>
          <a:p>
            <a:pPr marL="0" indent="0" algn="ctr">
              <a:buNone/>
            </a:pPr>
            <a:r>
              <a:rPr lang="tr-TR" sz="2800" b="1" dirty="0" smtClean="0"/>
              <a:t>FEN BİLİMLERİ SINAVI 40 SORU</a:t>
            </a:r>
            <a:endParaRPr lang="tr-TR" sz="2800" b="1" dirty="0"/>
          </a:p>
          <a:p>
            <a:pPr marL="0" indent="0" algn="ctr">
              <a:buNone/>
            </a:pPr>
            <a:r>
              <a:rPr lang="tr-TR" sz="2800" b="1" dirty="0"/>
              <a:t>  ve </a:t>
            </a:r>
          </a:p>
          <a:p>
            <a:pPr marL="0" indent="0" algn="ctr">
              <a:buNone/>
            </a:pPr>
            <a:r>
              <a:rPr lang="tr-TR" sz="2800" b="1" dirty="0"/>
              <a:t>METEMATİK SINAVI 40 SOR</a:t>
            </a:r>
            <a:endParaRPr lang="tr-TR" sz="2800" dirty="0"/>
          </a:p>
        </p:txBody>
      </p:sp>
      <p:sp>
        <p:nvSpPr>
          <p:cNvPr id="4" name="Veri Yer Tutucusu 3"/>
          <p:cNvSpPr>
            <a:spLocks noGrp="1"/>
          </p:cNvSpPr>
          <p:nvPr>
            <p:ph type="dt" sz="half" idx="10"/>
          </p:nvPr>
        </p:nvSpPr>
        <p:spPr/>
        <p:txBody>
          <a:bodyPr/>
          <a:lstStyle/>
          <a:p>
            <a:fld id="{D3123ADB-0B8F-4B91-9BED-1431D0201B52}"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4256848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solidFill>
                  <a:srgbClr val="C00000"/>
                </a:solidFill>
              </a:rPr>
              <a:t>SAYISAL ALANIN MESLEKLER</a:t>
            </a:r>
            <a:r>
              <a:rPr lang="tr-TR" sz="3600" dirty="0" smtClean="0"/>
              <a:t/>
            </a:r>
            <a:br>
              <a:rPr lang="tr-TR" sz="3600" dirty="0" smtClean="0"/>
            </a:br>
            <a:endParaRPr lang="tr-TR" sz="3600" dirty="0"/>
          </a:p>
        </p:txBody>
      </p:sp>
      <p:sp>
        <p:nvSpPr>
          <p:cNvPr id="3" name="İçerik Yer Tutucusu 2"/>
          <p:cNvSpPr>
            <a:spLocks noGrp="1"/>
          </p:cNvSpPr>
          <p:nvPr>
            <p:ph idx="1"/>
          </p:nvPr>
        </p:nvSpPr>
        <p:spPr/>
        <p:txBody>
          <a:bodyPr>
            <a:normAutofit/>
          </a:bodyPr>
          <a:lstStyle/>
          <a:p>
            <a:r>
              <a:rPr lang="tr-TR" sz="2400" dirty="0" smtClean="0"/>
              <a:t>TÜM MÜHENDİSLİKLER</a:t>
            </a:r>
          </a:p>
          <a:p>
            <a:r>
              <a:rPr lang="tr-TR" sz="2400" dirty="0" smtClean="0"/>
              <a:t>UÇAK, GEMİ, HAVACILIK UZAY PROGRAMLARI</a:t>
            </a:r>
          </a:p>
          <a:p>
            <a:r>
              <a:rPr lang="tr-TR" sz="2400" dirty="0" smtClean="0"/>
              <a:t>TIP, DİŞ, ECZACILIK, HEMŞİRELİK, EBELİK, DİL KONUŞMA</a:t>
            </a:r>
          </a:p>
          <a:p>
            <a:r>
              <a:rPr lang="tr-TR" sz="2400" dirty="0" smtClean="0"/>
              <a:t>FİZYOTERAPİ, BESLENME DİY, ODYOLOJİ TÜM SAĞLIK PROG.</a:t>
            </a:r>
          </a:p>
          <a:p>
            <a:r>
              <a:rPr lang="tr-TR" sz="2400" dirty="0" smtClean="0"/>
              <a:t>ZİRAAT PROGRAMLARI</a:t>
            </a:r>
          </a:p>
          <a:p>
            <a:r>
              <a:rPr lang="tr-TR" sz="2400" dirty="0"/>
              <a:t> </a:t>
            </a:r>
            <a:r>
              <a:rPr lang="tr-TR" sz="2400" dirty="0" smtClean="0"/>
              <a:t>İSTATİSTİK, MATEMATİK, BİLGİSAYAR PROGRAMLARI</a:t>
            </a:r>
          </a:p>
          <a:p>
            <a:r>
              <a:rPr lang="tr-TR" sz="2400" dirty="0"/>
              <a:t> </a:t>
            </a:r>
            <a:r>
              <a:rPr lang="tr-TR" sz="2400" dirty="0" smtClean="0"/>
              <a:t>FEN PROGRAMLARI FİZİK – KİMYA – BİYOLOJİ </a:t>
            </a:r>
            <a:endParaRPr lang="tr-TR" sz="2400" dirty="0"/>
          </a:p>
          <a:p>
            <a:r>
              <a:rPr lang="tr-TR" sz="2400" dirty="0" smtClean="0"/>
              <a:t>MİMARLIK, İÇ MİMARLIK, TASARIM PROGRAMLARI</a:t>
            </a:r>
          </a:p>
        </p:txBody>
      </p:sp>
      <p:sp>
        <p:nvSpPr>
          <p:cNvPr id="4" name="Veri Yer Tutucusu 3"/>
          <p:cNvSpPr>
            <a:spLocks noGrp="1"/>
          </p:cNvSpPr>
          <p:nvPr>
            <p:ph type="dt" sz="half" idx="10"/>
          </p:nvPr>
        </p:nvSpPr>
        <p:spPr/>
        <p:txBody>
          <a:bodyPr/>
          <a:lstStyle/>
          <a:p>
            <a:fld id="{6ED2176E-2128-4B36-9592-E917180EFF05}"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1804732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   MTOK Aynen devam edecektir</a:t>
            </a:r>
            <a:endParaRPr lang="tr-TR" dirty="0"/>
          </a:p>
        </p:txBody>
      </p:sp>
      <p:sp>
        <p:nvSpPr>
          <p:cNvPr id="3" name="İçerik Yer Tutucusu 2"/>
          <p:cNvSpPr>
            <a:spLocks noGrp="1"/>
          </p:cNvSpPr>
          <p:nvPr>
            <p:ph idx="1"/>
          </p:nvPr>
        </p:nvSpPr>
        <p:spPr/>
        <p:txBody>
          <a:bodyPr/>
          <a:lstStyle/>
          <a:p>
            <a:r>
              <a:rPr lang="tr-TR" dirty="0" smtClean="0">
                <a:solidFill>
                  <a:schemeClr val="accent2">
                    <a:lumMod val="50000"/>
                  </a:schemeClr>
                </a:solidFill>
              </a:rPr>
              <a:t>Meslek lisesi mezunlarının alanları ile ilgili 2 yıllık önlisans programları için aldıkları ek puan hakkı TYT’de devam etmektedir. </a:t>
            </a:r>
          </a:p>
          <a:p>
            <a:endParaRPr lang="tr-TR" dirty="0" smtClean="0"/>
          </a:p>
          <a:p>
            <a:r>
              <a:rPr lang="tr-TR" dirty="0" smtClean="0">
                <a:solidFill>
                  <a:schemeClr val="accent6">
                    <a:lumMod val="50000"/>
                  </a:schemeClr>
                </a:solidFill>
              </a:rPr>
              <a:t>30/03/2012 tarihinden önce meslek lisesi mezunu yada öğrencisi olan adayların ilgili lisans programları için aldıkları ek puan hakkı devam etmektedir. </a:t>
            </a:r>
            <a:endParaRPr lang="tr-TR" dirty="0">
              <a:solidFill>
                <a:schemeClr val="accent6">
                  <a:lumMod val="50000"/>
                </a:schemeClr>
              </a:solidFill>
            </a:endParaRPr>
          </a:p>
        </p:txBody>
      </p:sp>
      <p:sp>
        <p:nvSpPr>
          <p:cNvPr id="4" name="Veri Yer Tutucusu 3"/>
          <p:cNvSpPr>
            <a:spLocks noGrp="1"/>
          </p:cNvSpPr>
          <p:nvPr>
            <p:ph type="dt" sz="half" idx="10"/>
          </p:nvPr>
        </p:nvSpPr>
        <p:spPr/>
        <p:txBody>
          <a:bodyPr/>
          <a:lstStyle/>
          <a:p>
            <a:fld id="{980FDD15-3AED-4178-8C98-304BB73ED1F3}"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1341884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M.T.O.K</a:t>
            </a:r>
            <a:endParaRPr lang="tr-TR" dirty="0"/>
          </a:p>
        </p:txBody>
      </p:sp>
      <p:sp>
        <p:nvSpPr>
          <p:cNvPr id="3" name="İçerik Yer Tutucusu 2"/>
          <p:cNvSpPr>
            <a:spLocks noGrp="1"/>
          </p:cNvSpPr>
          <p:nvPr>
            <p:ph idx="1"/>
          </p:nvPr>
        </p:nvSpPr>
        <p:spPr>
          <a:xfrm>
            <a:off x="395536" y="1556792"/>
            <a:ext cx="8291264" cy="4920208"/>
          </a:xfrm>
        </p:spPr>
        <p:txBody>
          <a:bodyPr>
            <a:normAutofit/>
          </a:bodyPr>
          <a:lstStyle/>
          <a:p>
            <a:r>
              <a:rPr lang="tr-TR" dirty="0"/>
              <a:t>Mesleki ve Teknik Ortaöğretim Kurumlarının kısaltılmasıdır. Üniversite kılavuzunda bir bölümün yanında eğer M.T.O.K. yazıyorsa; bu, o bölüme yalnızca ilgili mesleki ve teknik liselerden mezun olan öğrencilerin yerleşebileceği anlamına gelir. M.T.O.K. uygulamasından önce </a:t>
            </a:r>
            <a:r>
              <a:rPr lang="tr-TR" dirty="0" smtClean="0"/>
              <a:t>LGS </a:t>
            </a:r>
            <a:r>
              <a:rPr lang="tr-TR" dirty="0"/>
              <a:t>puan türüyle öğrenci alan özellikle mühendislik gibi bölümlerde meslek ve teknik lise öğrencilerinin girmesi bir hayli zordu. Meslek lisesi ve teknik liselerde okuyan öğrencilerin 9. sınıftan sonra daha çok meslek dersi alması bunun yanında </a:t>
            </a:r>
            <a:r>
              <a:rPr lang="tr-TR" dirty="0" smtClean="0"/>
              <a:t>LGS </a:t>
            </a:r>
            <a:r>
              <a:rPr lang="tr-TR" dirty="0"/>
              <a:t>sınavının içeriğini oluşturan ders ve konuların büyük çoğunluğunu görmemesi, bu öğrencileri yarışta geride </a:t>
            </a:r>
            <a:r>
              <a:rPr lang="tr-TR" dirty="0" smtClean="0"/>
              <a:t>bırakıyordu</a:t>
            </a:r>
            <a:endParaRPr lang="tr-TR" dirty="0"/>
          </a:p>
        </p:txBody>
      </p:sp>
      <p:sp>
        <p:nvSpPr>
          <p:cNvPr id="4" name="Veri Yer Tutucusu 3"/>
          <p:cNvSpPr>
            <a:spLocks noGrp="1"/>
          </p:cNvSpPr>
          <p:nvPr>
            <p:ph type="dt" sz="half" idx="10"/>
          </p:nvPr>
        </p:nvSpPr>
        <p:spPr/>
        <p:txBody>
          <a:bodyPr/>
          <a:lstStyle/>
          <a:p>
            <a:fld id="{23B0DF3E-A9B4-45EE-B8AB-1A9A90B330BB}"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47</a:t>
            </a:fld>
            <a:endParaRPr lang="tr-TR"/>
          </a:p>
        </p:txBody>
      </p:sp>
    </p:spTree>
    <p:extLst>
      <p:ext uri="{BB962C8B-B14F-4D97-AF65-F5344CB8AC3E}">
        <p14:creationId xmlns:p14="http://schemas.microsoft.com/office/powerpoint/2010/main" val="2842073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332656"/>
            <a:ext cx="9144000" cy="6525344"/>
          </a:xfrm>
        </p:spPr>
        <p:txBody>
          <a:bodyPr>
            <a:normAutofit lnSpcReduction="10000"/>
          </a:bodyPr>
          <a:lstStyle/>
          <a:p>
            <a:r>
              <a:rPr lang="tr-TR" dirty="0"/>
              <a:t>. M.T.O.K. uygulamasıyla getirilen yenilik bu okullara sadece ilgili mesleki ve teknik ortaöğretim kurumlarından mezun öğrencilerin yerleşebilmesidir. Bu sayede teknoloji fakülteleri kurularak başta mühendislik bölümleri olmak üzere meslek ve teknik lise mezunu öğrencilere daha bir çok bölümün önü açılmıştır. M.T.O.K. bölümlerine o alana giriş hakkı olan mesleki teknik eğitim öğrencileri dışında başka mesleki teknik eğitim öğrencileri ve normal lise eğitimi almış öğrenciler (Düz, Anadolu, Fen, Sosyal Bilimler lisesi vb. ) seçim yapamazlar, tercih yapıp M.T.O.K. bölümlerini kazansalar bile bu bölümlerde okuyamazlar. Bu M.T.O.K. bölümlerini tercih edecek mesleki ve teknik eğitim almış öğrencilerin OBP (ortaöğretim başarı puanları) 0,12 ile çarpılır ve bunun dışında ek puan ya da ayrıcalık tanınmaz.</a:t>
            </a:r>
          </a:p>
          <a:p>
            <a:r>
              <a:rPr lang="tr-TR" b="1" i="1" u="sng" dirty="0"/>
              <a:t>Bu fakültelere yerleşen öğrenciler eksik oldukları matematik ve fen dersleri için bir yıl intibak eğitimi alacaklardır. </a:t>
            </a:r>
            <a:r>
              <a:rPr lang="tr-TR" dirty="0"/>
              <a:t>Bu fakültelerde eğitim daha çok uygulamaya dayalı olacaktır. 8 dönemlik eğitimlerinin son döneminde bu öğrenciler iş yeri eğitimi alacaklardır.</a:t>
            </a:r>
          </a:p>
          <a:p>
            <a:endParaRPr lang="tr-TR" dirty="0"/>
          </a:p>
        </p:txBody>
      </p:sp>
      <p:sp>
        <p:nvSpPr>
          <p:cNvPr id="4" name="Veri Yer Tutucusu 3"/>
          <p:cNvSpPr>
            <a:spLocks noGrp="1"/>
          </p:cNvSpPr>
          <p:nvPr>
            <p:ph type="dt" sz="half" idx="10"/>
          </p:nvPr>
        </p:nvSpPr>
        <p:spPr/>
        <p:txBody>
          <a:bodyPr/>
          <a:lstStyle/>
          <a:p>
            <a:fld id="{FF15B9E0-93FF-4A7F-9E16-ED81CE6651DA}"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3106696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404664"/>
            <a:ext cx="9144000" cy="4392488"/>
          </a:xfrm>
        </p:spPr>
        <p:txBody>
          <a:bodyPr/>
          <a:lstStyle/>
          <a:p>
            <a:r>
              <a:rPr lang="tr-TR" dirty="0" smtClean="0"/>
              <a:t>Elektrik-elektronik bölümünden gidebileceği </a:t>
            </a:r>
            <a:r>
              <a:rPr lang="tr-TR" dirty="0" err="1" smtClean="0"/>
              <a:t>m.t.o.k</a:t>
            </a:r>
            <a:r>
              <a:rPr lang="tr-TR" dirty="0" smtClean="0"/>
              <a:t> mühendislikler </a:t>
            </a:r>
            <a:endParaRPr lang="tr-TR" dirty="0"/>
          </a:p>
        </p:txBody>
      </p:sp>
      <p:sp>
        <p:nvSpPr>
          <p:cNvPr id="4" name="Veri Yer Tutucusu 3"/>
          <p:cNvSpPr>
            <a:spLocks noGrp="1"/>
          </p:cNvSpPr>
          <p:nvPr>
            <p:ph type="dt" sz="half" idx="10"/>
          </p:nvPr>
        </p:nvSpPr>
        <p:spPr/>
        <p:txBody>
          <a:bodyPr/>
          <a:lstStyle/>
          <a:p>
            <a:fld id="{FF15B9E0-93FF-4A7F-9E16-ED81CE6651DA}"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49</a:t>
            </a:fld>
            <a:endParaRPr lang="tr-TR"/>
          </a:p>
        </p:txBody>
      </p:sp>
    </p:spTree>
    <p:extLst>
      <p:ext uri="{BB962C8B-B14F-4D97-AF65-F5344CB8AC3E}">
        <p14:creationId xmlns:p14="http://schemas.microsoft.com/office/powerpoint/2010/main" val="2748938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smtClean="0"/>
              <a:t>ÖSYS’NİN UYGULANIŞININ YENİ HALİ:</a:t>
            </a:r>
            <a:br>
              <a:rPr lang="tr-TR" sz="3600" dirty="0" smtClean="0"/>
            </a:br>
            <a:r>
              <a:rPr lang="tr-TR" sz="3600" b="1" dirty="0" smtClean="0">
                <a:solidFill>
                  <a:srgbClr val="C00000"/>
                </a:solidFill>
              </a:rPr>
              <a:t>YKS SINAVLARI:</a:t>
            </a:r>
            <a:endParaRPr lang="tr-TR" sz="3600" b="1" dirty="0">
              <a:solidFill>
                <a:srgbClr val="C00000"/>
              </a:solidFill>
            </a:endParaRPr>
          </a:p>
        </p:txBody>
      </p:sp>
      <p:sp>
        <p:nvSpPr>
          <p:cNvPr id="3" name="İçerik Yer Tutucusu 2"/>
          <p:cNvSpPr>
            <a:spLocks noGrp="1"/>
          </p:cNvSpPr>
          <p:nvPr>
            <p:ph idx="1"/>
          </p:nvPr>
        </p:nvSpPr>
        <p:spPr>
          <a:xfrm>
            <a:off x="179512" y="1844824"/>
            <a:ext cx="8784976" cy="4608512"/>
          </a:xfrm>
        </p:spPr>
        <p:txBody>
          <a:bodyPr>
            <a:normAutofit/>
          </a:bodyPr>
          <a:lstStyle/>
          <a:p>
            <a:pPr marL="0" indent="0">
              <a:buNone/>
            </a:pPr>
            <a:r>
              <a:rPr lang="tr-TR" sz="2800" dirty="0" smtClean="0"/>
              <a:t>  </a:t>
            </a:r>
            <a:endParaRPr lang="tr-TR" sz="2400" dirty="0" smtClean="0"/>
          </a:p>
          <a:p>
            <a:pPr marL="0" indent="0">
              <a:buNone/>
            </a:pPr>
            <a:r>
              <a:rPr lang="tr-TR" sz="2800" dirty="0"/>
              <a:t> </a:t>
            </a:r>
            <a:r>
              <a:rPr lang="tr-TR" sz="2800" dirty="0" smtClean="0"/>
              <a:t>       </a:t>
            </a:r>
            <a:endParaRPr lang="tr-TR" sz="2800" dirty="0"/>
          </a:p>
          <a:p>
            <a:r>
              <a:rPr lang="tr-TR" sz="2800" dirty="0" smtClean="0"/>
              <a:t>BİRİNCİ AŞAMA: </a:t>
            </a:r>
            <a:r>
              <a:rPr lang="tr-TR" sz="2800" b="1" dirty="0" smtClean="0">
                <a:solidFill>
                  <a:srgbClr val="C00000"/>
                </a:solidFill>
              </a:rPr>
              <a:t>TEMEL YETENEK TESTİ </a:t>
            </a:r>
            <a:r>
              <a:rPr lang="tr-TR" sz="3400" b="1" dirty="0" smtClean="0">
                <a:solidFill>
                  <a:srgbClr val="0070C0"/>
                </a:solidFill>
              </a:rPr>
              <a:t>(TYT)</a:t>
            </a:r>
          </a:p>
          <a:p>
            <a:endParaRPr lang="tr-TR" sz="2800" dirty="0"/>
          </a:p>
          <a:p>
            <a:r>
              <a:rPr lang="tr-TR" sz="2800" dirty="0" smtClean="0"/>
              <a:t>İKİNCİ </a:t>
            </a:r>
            <a:r>
              <a:rPr lang="tr-TR" sz="2800" dirty="0" smtClean="0"/>
              <a:t>AŞAMA: </a:t>
            </a:r>
            <a:r>
              <a:rPr lang="tr-TR" sz="2800" b="1" dirty="0" smtClean="0">
                <a:solidFill>
                  <a:srgbClr val="C00000"/>
                </a:solidFill>
              </a:rPr>
              <a:t>ALAN YETERLİKİK TESTİ </a:t>
            </a:r>
            <a:r>
              <a:rPr lang="tr-TR" sz="3400" b="1" dirty="0" smtClean="0">
                <a:solidFill>
                  <a:srgbClr val="002060"/>
                </a:solidFill>
              </a:rPr>
              <a:t>(AYT)    </a:t>
            </a:r>
          </a:p>
          <a:p>
            <a:pPr marL="0" indent="0">
              <a:buNone/>
            </a:pPr>
            <a:r>
              <a:rPr lang="tr-TR" sz="2800" b="1" dirty="0"/>
              <a:t> </a:t>
            </a:r>
            <a:r>
              <a:rPr lang="tr-TR" sz="2800" b="1" dirty="0" smtClean="0"/>
              <a:t>         </a:t>
            </a:r>
            <a:r>
              <a:rPr lang="tr-TR" sz="2800" b="1" dirty="0" smtClean="0">
                <a:solidFill>
                  <a:schemeClr val="tx1">
                    <a:lumMod val="75000"/>
                    <a:lumOff val="25000"/>
                  </a:schemeClr>
                </a:solidFill>
              </a:rPr>
              <a:t>GETİRİLMİŞTİR</a:t>
            </a:r>
          </a:p>
          <a:p>
            <a:pPr marL="0" indent="0">
              <a:buNone/>
            </a:pPr>
            <a:endParaRPr lang="tr-TR" sz="2800" b="1" dirty="0">
              <a:solidFill>
                <a:schemeClr val="tx1">
                  <a:lumMod val="75000"/>
                  <a:lumOff val="25000"/>
                </a:schemeClr>
              </a:solidFill>
            </a:endParaRPr>
          </a:p>
        </p:txBody>
      </p:sp>
      <p:sp>
        <p:nvSpPr>
          <p:cNvPr id="4" name="Veri Yer Tutucusu 3"/>
          <p:cNvSpPr>
            <a:spLocks noGrp="1"/>
          </p:cNvSpPr>
          <p:nvPr>
            <p:ph type="dt" sz="half" idx="10"/>
          </p:nvPr>
        </p:nvSpPr>
        <p:spPr/>
        <p:txBody>
          <a:bodyPr/>
          <a:lstStyle/>
          <a:p>
            <a:fld id="{9481C808-247E-40DA-907B-7FA4099268A0}"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3313425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66130"/>
          </a:xfrm>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sz="3600" b="1" dirty="0" smtClean="0">
                <a:solidFill>
                  <a:srgbClr val="FF0000"/>
                </a:solidFill>
              </a:rPr>
              <a:t>   </a:t>
            </a:r>
            <a:endParaRPr lang="tr-TR" sz="2800" b="1" dirty="0">
              <a:solidFill>
                <a:srgbClr val="C00000"/>
              </a:solidFill>
            </a:endParaRPr>
          </a:p>
        </p:txBody>
      </p:sp>
      <p:sp>
        <p:nvSpPr>
          <p:cNvPr id="4" name="Veri Yer Tutucusu 3"/>
          <p:cNvSpPr>
            <a:spLocks noGrp="1"/>
          </p:cNvSpPr>
          <p:nvPr>
            <p:ph type="dt" sz="half" idx="10"/>
          </p:nvPr>
        </p:nvSpPr>
        <p:spPr/>
        <p:txBody>
          <a:bodyPr/>
          <a:lstStyle/>
          <a:p>
            <a:fld id="{81CDDDA5-3EAC-4EE1-A5ED-FAC0CF57FFAF}"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50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579712878"/>
              </p:ext>
            </p:extLst>
          </p:nvPr>
        </p:nvGraphicFramePr>
        <p:xfrm>
          <a:off x="0" y="3"/>
          <a:ext cx="8748464" cy="6741369"/>
        </p:xfrm>
        <a:graphic>
          <a:graphicData uri="http://schemas.openxmlformats.org/drawingml/2006/table">
            <a:tbl>
              <a:tblPr firstRow="1" bandRow="1">
                <a:tableStyleId>{5C22544A-7EE6-4342-B048-85BDC9FD1C3A}</a:tableStyleId>
              </a:tblPr>
              <a:tblGrid>
                <a:gridCol w="8748464"/>
              </a:tblGrid>
              <a:tr h="749041">
                <a:tc>
                  <a:txBody>
                    <a:bodyPr/>
                    <a:lstStyle/>
                    <a:p>
                      <a:r>
                        <a:rPr lang="tr-TR" dirty="0" smtClean="0"/>
                        <a:t>Adli Bilişim Mühendisliği (M.T.O.K.) SAY</a:t>
                      </a:r>
                      <a:endParaRPr lang="tr-TR" dirty="0"/>
                    </a:p>
                  </a:txBody>
                  <a:tcPr/>
                </a:tc>
              </a:tr>
              <a:tr h="749041">
                <a:tc>
                  <a:txBody>
                    <a:bodyPr/>
                    <a:lstStyle/>
                    <a:p>
                      <a:r>
                        <a:rPr lang="tr-TR" dirty="0" smtClean="0"/>
                        <a:t>Bilgisayar Mühendisliği (M.T.O.K.) SAY</a:t>
                      </a:r>
                      <a:endParaRPr lang="tr-TR" dirty="0"/>
                    </a:p>
                  </a:txBody>
                  <a:tcPr/>
                </a:tc>
              </a:tr>
              <a:tr h="749041">
                <a:tc>
                  <a:txBody>
                    <a:bodyPr/>
                    <a:lstStyle/>
                    <a:p>
                      <a:r>
                        <a:rPr lang="tr-TR" dirty="0" smtClean="0"/>
                        <a:t>Bilişim Sistemleri Mühendisliği (M.T.O.K.) SAY</a:t>
                      </a:r>
                      <a:endParaRPr lang="tr-TR" dirty="0"/>
                    </a:p>
                  </a:txBody>
                  <a:tcPr/>
                </a:tc>
              </a:tr>
              <a:tr h="749041">
                <a:tc>
                  <a:txBody>
                    <a:bodyPr/>
                    <a:lstStyle/>
                    <a:p>
                      <a:r>
                        <a:rPr lang="tr-TR" dirty="0" smtClean="0"/>
                        <a:t>Biyomedikal Mühendisliği (M.T.O.K.) SA</a:t>
                      </a:r>
                      <a:endParaRPr lang="tr-TR" dirty="0"/>
                    </a:p>
                  </a:txBody>
                  <a:tcPr/>
                </a:tc>
              </a:tr>
              <a:tr h="749041">
                <a:tc>
                  <a:txBody>
                    <a:bodyPr/>
                    <a:lstStyle/>
                    <a:p>
                      <a:r>
                        <a:rPr lang="tr-TR" dirty="0" smtClean="0"/>
                        <a:t>Elektrik-Elektronik Mühendisliği (M.T.O.K.) SAY</a:t>
                      </a:r>
                      <a:endParaRPr lang="tr-TR" dirty="0"/>
                    </a:p>
                  </a:txBody>
                  <a:tcPr/>
                </a:tc>
              </a:tr>
              <a:tr h="749041">
                <a:tc>
                  <a:txBody>
                    <a:bodyPr/>
                    <a:lstStyle/>
                    <a:p>
                      <a:r>
                        <a:rPr lang="tr-TR" dirty="0" smtClean="0"/>
                        <a:t>Endüstriyel Tasarım Mühendisliği (M.T.O.K.) SAY</a:t>
                      </a:r>
                      <a:endParaRPr lang="tr-TR" dirty="0"/>
                    </a:p>
                  </a:txBody>
                  <a:tcPr/>
                </a:tc>
              </a:tr>
              <a:tr h="749041">
                <a:tc>
                  <a:txBody>
                    <a:bodyPr/>
                    <a:lstStyle/>
                    <a:p>
                      <a:r>
                        <a:rPr lang="tr-TR" dirty="0" smtClean="0"/>
                        <a:t>Enerji Sistemleri Mühendisliği (M.T.O.K.) SAY</a:t>
                      </a:r>
                      <a:endParaRPr lang="tr-TR" dirty="0"/>
                    </a:p>
                  </a:txBody>
                  <a:tcPr/>
                </a:tc>
              </a:tr>
              <a:tr h="749041">
                <a:tc>
                  <a:txBody>
                    <a:bodyPr/>
                    <a:lstStyle/>
                    <a:p>
                      <a:r>
                        <a:rPr lang="tr-TR" dirty="0" err="1" smtClean="0"/>
                        <a:t>Mekatronik</a:t>
                      </a:r>
                      <a:r>
                        <a:rPr lang="tr-TR" dirty="0" smtClean="0"/>
                        <a:t> Mühendisliği (M.T.O.K.) SAY</a:t>
                      </a:r>
                      <a:endParaRPr lang="tr-TR" dirty="0"/>
                    </a:p>
                  </a:txBody>
                  <a:tcPr/>
                </a:tc>
              </a:tr>
              <a:tr h="749041">
                <a:tc>
                  <a:txBody>
                    <a:bodyPr/>
                    <a:lstStyle/>
                    <a:p>
                      <a:r>
                        <a:rPr lang="tr-TR" dirty="0" smtClean="0"/>
                        <a:t>İmalat Mühendisliği (M.T.O.K.) SAY</a:t>
                      </a:r>
                      <a:endParaRPr lang="tr-TR" dirty="0"/>
                    </a:p>
                  </a:txBody>
                  <a:tcPr/>
                </a:tc>
              </a:tr>
            </a:tbl>
          </a:graphicData>
        </a:graphic>
      </p:graphicFrame>
    </p:spTree>
    <p:extLst>
      <p:ext uri="{BB962C8B-B14F-4D97-AF65-F5344CB8AC3E}">
        <p14:creationId xmlns:p14="http://schemas.microsoft.com/office/powerpoint/2010/main" val="4250650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ABB3DF-ECE1-4C76-8E25-C41A5D5F5240}" type="datetime1">
              <a:rPr lang="tr-TR" smtClean="0"/>
              <a:t>25.11.2019</a:t>
            </a:fld>
            <a:endParaRPr lang="tr-TR"/>
          </a:p>
        </p:txBody>
      </p:sp>
      <p:sp>
        <p:nvSpPr>
          <p:cNvPr id="3" name="Slayt Numarası Yer Tutucusu 2"/>
          <p:cNvSpPr>
            <a:spLocks noGrp="1"/>
          </p:cNvSpPr>
          <p:nvPr>
            <p:ph type="sldNum" sz="quarter" idx="12"/>
          </p:nvPr>
        </p:nvSpPr>
        <p:spPr/>
        <p:txBody>
          <a:bodyPr/>
          <a:lstStyle/>
          <a:p>
            <a:fld id="{F302176B-0E47-46AC-8F43-DAB4B8A37D06}" type="slidenum">
              <a:rPr lang="tr-TR" smtClean="0"/>
              <a:t>51</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074052774"/>
              </p:ext>
            </p:extLst>
          </p:nvPr>
        </p:nvGraphicFramePr>
        <p:xfrm>
          <a:off x="179511" y="404663"/>
          <a:ext cx="8784980" cy="6453336"/>
        </p:xfrm>
        <a:graphic>
          <a:graphicData uri="http://schemas.openxmlformats.org/drawingml/2006/table">
            <a:tbl>
              <a:tblPr firstRow="1" bandRow="1">
                <a:tableStyleId>{5C22544A-7EE6-4342-B048-85BDC9FD1C3A}</a:tableStyleId>
              </a:tblPr>
              <a:tblGrid>
                <a:gridCol w="1756996"/>
                <a:gridCol w="1756996"/>
                <a:gridCol w="1756996"/>
                <a:gridCol w="1756996"/>
                <a:gridCol w="1756996"/>
              </a:tblGrid>
              <a:tr h="1613334">
                <a:tc>
                  <a:txBody>
                    <a:bodyPr/>
                    <a:lstStyle/>
                    <a:p>
                      <a:r>
                        <a:rPr lang="tr-TR" dirty="0" smtClean="0"/>
                        <a:t>ÜNİVERSİTE</a:t>
                      </a:r>
                    </a:p>
                    <a:p>
                      <a:r>
                        <a:rPr lang="tr-TR" dirty="0" smtClean="0"/>
                        <a:t>ŞEHİR</a:t>
                      </a:r>
                      <a:endParaRPr lang="tr-TR" dirty="0"/>
                    </a:p>
                  </a:txBody>
                  <a:tcPr/>
                </a:tc>
                <a:tc>
                  <a:txBody>
                    <a:bodyPr/>
                    <a:lstStyle/>
                    <a:p>
                      <a:r>
                        <a:rPr lang="tr-TR" dirty="0" smtClean="0"/>
                        <a:t>BÖLÜM</a:t>
                      </a:r>
                      <a:endParaRPr lang="tr-TR" dirty="0"/>
                    </a:p>
                  </a:txBody>
                  <a:tcPr/>
                </a:tc>
                <a:tc>
                  <a:txBody>
                    <a:bodyPr/>
                    <a:lstStyle/>
                    <a:p>
                      <a:r>
                        <a:rPr lang="tr-TR" dirty="0" smtClean="0"/>
                        <a:t>EK BİLGİ</a:t>
                      </a:r>
                      <a:endParaRPr lang="tr-TR" dirty="0"/>
                    </a:p>
                  </a:txBody>
                  <a:tcPr/>
                </a:tc>
                <a:tc>
                  <a:txBody>
                    <a:bodyPr/>
                    <a:lstStyle/>
                    <a:p>
                      <a:r>
                        <a:rPr lang="tr-TR" dirty="0" smtClean="0"/>
                        <a:t>2018</a:t>
                      </a:r>
                      <a:r>
                        <a:rPr lang="tr-TR" baseline="0" dirty="0" smtClean="0"/>
                        <a:t> YKS </a:t>
                      </a:r>
                    </a:p>
                    <a:p>
                      <a:r>
                        <a:rPr lang="tr-TR" baseline="0" dirty="0" smtClean="0"/>
                        <a:t>TABAN PUAN</a:t>
                      </a:r>
                      <a:endParaRPr lang="tr-TR" dirty="0"/>
                    </a:p>
                  </a:txBody>
                  <a:tcPr/>
                </a:tc>
                <a:tc>
                  <a:txBody>
                    <a:bodyPr/>
                    <a:lstStyle/>
                    <a:p>
                      <a:r>
                        <a:rPr lang="tr-TR" dirty="0" smtClean="0"/>
                        <a:t>2017 BAŞARI SIRASI</a:t>
                      </a:r>
                      <a:endParaRPr lang="tr-TR" dirty="0"/>
                    </a:p>
                  </a:txBody>
                  <a:tcPr/>
                </a:tc>
              </a:tr>
              <a:tr h="1613334">
                <a:tc>
                  <a:txBody>
                    <a:bodyPr/>
                    <a:lstStyle/>
                    <a:p>
                      <a:r>
                        <a:rPr lang="tr-TR" dirty="0" smtClean="0"/>
                        <a:t>FIRAT</a:t>
                      </a:r>
                    </a:p>
                    <a:p>
                      <a:r>
                        <a:rPr lang="tr-TR" dirty="0" smtClean="0"/>
                        <a:t>ELAZIĞ</a:t>
                      </a:r>
                      <a:endParaRPr lang="tr-TR" dirty="0"/>
                    </a:p>
                  </a:txBody>
                  <a:tcPr/>
                </a:tc>
                <a:tc>
                  <a:txBody>
                    <a:bodyPr/>
                    <a:lstStyle/>
                    <a:p>
                      <a:r>
                        <a:rPr lang="tr-TR" dirty="0" smtClean="0"/>
                        <a:t>BİLİŞİM SİSTEMLERİ MÜHENDİSLİĞİ</a:t>
                      </a:r>
                      <a:endParaRPr lang="tr-TR" dirty="0"/>
                    </a:p>
                  </a:txBody>
                  <a:tcPr/>
                </a:tc>
                <a:tc>
                  <a:txBody>
                    <a:bodyPr/>
                    <a:lstStyle/>
                    <a:p>
                      <a:endParaRPr lang="tr-TR"/>
                    </a:p>
                  </a:txBody>
                  <a:tcPr/>
                </a:tc>
                <a:tc>
                  <a:txBody>
                    <a:bodyPr/>
                    <a:lstStyle/>
                    <a:p>
                      <a:r>
                        <a:rPr lang="tr-TR" dirty="0" smtClean="0"/>
                        <a:t>269.951</a:t>
                      </a:r>
                      <a:endParaRPr lang="tr-TR" dirty="0"/>
                    </a:p>
                  </a:txBody>
                  <a:tcPr/>
                </a:tc>
                <a:tc>
                  <a:txBody>
                    <a:bodyPr/>
                    <a:lstStyle/>
                    <a:p>
                      <a:r>
                        <a:rPr lang="tr-TR" dirty="0" smtClean="0"/>
                        <a:t>164259</a:t>
                      </a:r>
                      <a:endParaRPr lang="tr-TR" dirty="0"/>
                    </a:p>
                  </a:txBody>
                  <a:tcPr/>
                </a:tc>
              </a:tr>
              <a:tr h="1613334">
                <a:tc>
                  <a:txBody>
                    <a:bodyPr/>
                    <a:lstStyle/>
                    <a:p>
                      <a:r>
                        <a:rPr lang="tr-TR" dirty="0" smtClean="0"/>
                        <a:t>FIRAT</a:t>
                      </a:r>
                    </a:p>
                    <a:p>
                      <a:r>
                        <a:rPr lang="tr-TR" dirty="0" smtClean="0"/>
                        <a:t>ELAZIĞ</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BİLİŞİM SİSTEMLERİ MÜHENDİSLİĞİ</a:t>
                      </a:r>
                    </a:p>
                    <a:p>
                      <a:endParaRPr lang="tr-TR" dirty="0"/>
                    </a:p>
                  </a:txBody>
                  <a:tcPr/>
                </a:tc>
                <a:tc>
                  <a:txBody>
                    <a:bodyPr/>
                    <a:lstStyle/>
                    <a:p>
                      <a:r>
                        <a:rPr lang="tr-TR" dirty="0" smtClean="0"/>
                        <a:t>İKİNCİ ÖĞRETİM</a:t>
                      </a:r>
                      <a:endParaRPr lang="tr-TR" dirty="0"/>
                    </a:p>
                  </a:txBody>
                  <a:tcPr/>
                </a:tc>
                <a:tc>
                  <a:txBody>
                    <a:bodyPr/>
                    <a:lstStyle/>
                    <a:p>
                      <a:r>
                        <a:rPr lang="tr-TR" dirty="0" smtClean="0"/>
                        <a:t>255.249</a:t>
                      </a:r>
                      <a:endParaRPr lang="tr-TR" dirty="0"/>
                    </a:p>
                  </a:txBody>
                  <a:tcPr/>
                </a:tc>
                <a:tc>
                  <a:txBody>
                    <a:bodyPr/>
                    <a:lstStyle/>
                    <a:p>
                      <a:r>
                        <a:rPr lang="tr-TR" dirty="0" smtClean="0"/>
                        <a:t>189924</a:t>
                      </a:r>
                      <a:endParaRPr lang="tr-TR" dirty="0"/>
                    </a:p>
                  </a:txBody>
                  <a:tcPr/>
                </a:tc>
              </a:tr>
              <a:tr h="1613334">
                <a:tc>
                  <a:txBody>
                    <a:bodyPr/>
                    <a:lstStyle/>
                    <a:p>
                      <a:r>
                        <a:rPr lang="tr-TR" dirty="0" smtClean="0"/>
                        <a:t>FIRAT</a:t>
                      </a:r>
                    </a:p>
                    <a:p>
                      <a:r>
                        <a:rPr lang="tr-TR" dirty="0" smtClean="0"/>
                        <a:t>ELAZIĞ</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BİLİŞİM SİSTEMLERİ MÜHENDİSLİĞİ</a:t>
                      </a:r>
                    </a:p>
                    <a:p>
                      <a:endParaRPr lang="tr-TR" dirty="0"/>
                    </a:p>
                  </a:txBody>
                  <a:tcPr/>
                </a:tc>
                <a:tc>
                  <a:txBody>
                    <a:bodyPr/>
                    <a:lstStyle/>
                    <a:p>
                      <a:r>
                        <a:rPr lang="tr-TR" dirty="0" smtClean="0"/>
                        <a:t>M.T.O.K</a:t>
                      </a:r>
                      <a:endParaRPr lang="tr-TR" dirty="0"/>
                    </a:p>
                  </a:txBody>
                  <a:tcPr/>
                </a:tc>
                <a:tc>
                  <a:txBody>
                    <a:bodyPr/>
                    <a:lstStyle/>
                    <a:p>
                      <a:r>
                        <a:rPr lang="tr-TR" dirty="0" smtClean="0"/>
                        <a:t>249.353</a:t>
                      </a:r>
                      <a:endParaRPr lang="tr-TR" dirty="0"/>
                    </a:p>
                  </a:txBody>
                  <a:tcPr/>
                </a:tc>
                <a:tc>
                  <a:txBody>
                    <a:bodyPr/>
                    <a:lstStyle/>
                    <a:p>
                      <a:r>
                        <a:rPr lang="tr-TR" smtClean="0"/>
                        <a:t>231274</a:t>
                      </a:r>
                    </a:p>
                    <a:p>
                      <a:endParaRPr lang="tr-TR" dirty="0"/>
                    </a:p>
                  </a:txBody>
                  <a:tcPr/>
                </a:tc>
              </a:tr>
            </a:tbl>
          </a:graphicData>
        </a:graphic>
      </p:graphicFrame>
    </p:spTree>
    <p:extLst>
      <p:ext uri="{BB962C8B-B14F-4D97-AF65-F5344CB8AC3E}">
        <p14:creationId xmlns:p14="http://schemas.microsoft.com/office/powerpoint/2010/main" val="3346272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ABB3DF-ECE1-4C76-8E25-C41A5D5F5240}" type="datetime1">
              <a:rPr lang="tr-TR" smtClean="0"/>
              <a:t>25.11.2019</a:t>
            </a:fld>
            <a:endParaRPr lang="tr-TR"/>
          </a:p>
        </p:txBody>
      </p:sp>
      <p:sp>
        <p:nvSpPr>
          <p:cNvPr id="3" name="Slayt Numarası Yer Tutucusu 2"/>
          <p:cNvSpPr>
            <a:spLocks noGrp="1"/>
          </p:cNvSpPr>
          <p:nvPr>
            <p:ph type="sldNum" sz="quarter" idx="12"/>
          </p:nvPr>
        </p:nvSpPr>
        <p:spPr/>
        <p:txBody>
          <a:bodyPr/>
          <a:lstStyle/>
          <a:p>
            <a:fld id="{F302176B-0E47-46AC-8F43-DAB4B8A37D06}" type="slidenum">
              <a:rPr lang="tr-TR" smtClean="0"/>
              <a:t>52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582453106"/>
              </p:ext>
            </p:extLst>
          </p:nvPr>
        </p:nvGraphicFramePr>
        <p:xfrm>
          <a:off x="-1" y="404663"/>
          <a:ext cx="9144000" cy="6461916"/>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249719">
                <a:tc>
                  <a:txBody>
                    <a:bodyPr/>
                    <a:lstStyle/>
                    <a:p>
                      <a:r>
                        <a:rPr lang="tr-TR" dirty="0" smtClean="0"/>
                        <a:t>ÜNİVERSİTE</a:t>
                      </a:r>
                    </a:p>
                    <a:p>
                      <a:r>
                        <a:rPr lang="tr-TR" dirty="0" smtClean="0"/>
                        <a:t>ŞEHİR</a:t>
                      </a:r>
                      <a:endParaRPr lang="tr-TR" dirty="0"/>
                    </a:p>
                  </a:txBody>
                  <a:tcPr/>
                </a:tc>
                <a:tc>
                  <a:txBody>
                    <a:bodyPr/>
                    <a:lstStyle/>
                    <a:p>
                      <a:r>
                        <a:rPr lang="tr-TR" dirty="0" smtClean="0"/>
                        <a:t>BÖLÜM</a:t>
                      </a:r>
                      <a:endParaRPr lang="tr-TR" dirty="0"/>
                    </a:p>
                  </a:txBody>
                  <a:tcPr/>
                </a:tc>
                <a:tc>
                  <a:txBody>
                    <a:bodyPr/>
                    <a:lstStyle/>
                    <a:p>
                      <a:r>
                        <a:rPr lang="tr-TR" dirty="0" smtClean="0"/>
                        <a:t>EK BİLGİ</a:t>
                      </a:r>
                      <a:endParaRPr lang="tr-TR" dirty="0"/>
                    </a:p>
                  </a:txBody>
                  <a:tcPr/>
                </a:tc>
                <a:tc>
                  <a:txBody>
                    <a:bodyPr/>
                    <a:lstStyle/>
                    <a:p>
                      <a:r>
                        <a:rPr lang="tr-TR" dirty="0" smtClean="0"/>
                        <a:t>2018</a:t>
                      </a:r>
                      <a:r>
                        <a:rPr lang="tr-TR" baseline="0" dirty="0" smtClean="0"/>
                        <a:t> YKS </a:t>
                      </a:r>
                    </a:p>
                    <a:p>
                      <a:r>
                        <a:rPr lang="tr-TR" baseline="0" dirty="0" smtClean="0"/>
                        <a:t>TABAN PUAN</a:t>
                      </a:r>
                      <a:endParaRPr lang="tr-TR" dirty="0"/>
                    </a:p>
                  </a:txBody>
                  <a:tcPr/>
                </a:tc>
                <a:tc>
                  <a:txBody>
                    <a:bodyPr/>
                    <a:lstStyle/>
                    <a:p>
                      <a:r>
                        <a:rPr lang="tr-TR" dirty="0" smtClean="0"/>
                        <a:t>2017 BAŞARI SIRASI</a:t>
                      </a:r>
                      <a:endParaRPr lang="tr-TR" dirty="0"/>
                    </a:p>
                  </a:txBody>
                  <a:tcPr/>
                </a:tc>
              </a:tr>
              <a:tr h="1249719">
                <a:tc>
                  <a:txBody>
                    <a:bodyPr/>
                    <a:lstStyle/>
                    <a:p>
                      <a:r>
                        <a:rPr lang="tr-TR" dirty="0" smtClean="0"/>
                        <a:t>SELÇUK</a:t>
                      </a:r>
                    </a:p>
                    <a:p>
                      <a:r>
                        <a:rPr lang="tr-TR" dirty="0" smtClean="0"/>
                        <a:t>KONYA</a:t>
                      </a:r>
                      <a:endParaRPr lang="tr-TR" dirty="0"/>
                    </a:p>
                  </a:txBody>
                  <a:tcPr/>
                </a:tc>
                <a:tc>
                  <a:txBody>
                    <a:bodyPr/>
                    <a:lstStyle/>
                    <a:p>
                      <a:r>
                        <a:rPr lang="tr-TR" dirty="0" smtClean="0"/>
                        <a:t>BİLGİSAYAR MÜHENDİSLİĞİ</a:t>
                      </a:r>
                      <a:endParaRPr lang="tr-TR" dirty="0"/>
                    </a:p>
                  </a:txBody>
                  <a:tcPr/>
                </a:tc>
                <a:tc>
                  <a:txBody>
                    <a:bodyPr/>
                    <a:lstStyle/>
                    <a:p>
                      <a:endParaRPr lang="tr-TR"/>
                    </a:p>
                  </a:txBody>
                  <a:tcPr/>
                </a:tc>
                <a:tc>
                  <a:txBody>
                    <a:bodyPr/>
                    <a:lstStyle/>
                    <a:p>
                      <a:r>
                        <a:rPr lang="tr-TR" dirty="0" smtClean="0"/>
                        <a:t>317.563</a:t>
                      </a:r>
                      <a:endParaRPr lang="tr-TR" dirty="0"/>
                    </a:p>
                  </a:txBody>
                  <a:tcPr/>
                </a:tc>
                <a:tc>
                  <a:txBody>
                    <a:bodyPr/>
                    <a:lstStyle/>
                    <a:p>
                      <a:r>
                        <a:rPr lang="tr-TR" dirty="0" smtClean="0"/>
                        <a:t>139343</a:t>
                      </a:r>
                      <a:endParaRPr lang="tr-TR" dirty="0"/>
                    </a:p>
                  </a:txBody>
                  <a:tcPr/>
                </a:tc>
              </a:tr>
              <a:tr h="1249719">
                <a:tc>
                  <a:txBody>
                    <a:bodyPr/>
                    <a:lstStyle/>
                    <a:p>
                      <a:r>
                        <a:rPr lang="tr-TR" dirty="0" smtClean="0"/>
                        <a:t>SELÇUK</a:t>
                      </a:r>
                    </a:p>
                    <a:p>
                      <a:r>
                        <a:rPr lang="tr-TR" dirty="0" smtClean="0"/>
                        <a:t>KONYA</a:t>
                      </a:r>
                    </a:p>
                    <a:p>
                      <a:endParaRPr lang="tr-TR" dirty="0"/>
                    </a:p>
                  </a:txBody>
                  <a:tcPr/>
                </a:tc>
                <a:tc>
                  <a:txBody>
                    <a:bodyPr/>
                    <a:lstStyle/>
                    <a:p>
                      <a:r>
                        <a:rPr lang="tr-TR" dirty="0" smtClean="0"/>
                        <a:t>BİLGİSAYAR MÜHENDİSLİĞİ</a:t>
                      </a:r>
                    </a:p>
                    <a:p>
                      <a:endParaRPr lang="tr-TR" dirty="0"/>
                    </a:p>
                  </a:txBody>
                  <a:tcPr/>
                </a:tc>
                <a:tc>
                  <a:txBody>
                    <a:bodyPr/>
                    <a:lstStyle/>
                    <a:p>
                      <a:r>
                        <a:rPr lang="tr-TR" dirty="0" smtClean="0"/>
                        <a:t>İKİNCİ ÖĞRETİM</a:t>
                      </a:r>
                      <a:endParaRPr lang="tr-TR" dirty="0"/>
                    </a:p>
                  </a:txBody>
                  <a:tcPr/>
                </a:tc>
                <a:tc>
                  <a:txBody>
                    <a:bodyPr/>
                    <a:lstStyle/>
                    <a:p>
                      <a:r>
                        <a:rPr lang="tr-TR" dirty="0" smtClean="0"/>
                        <a:t>287,368</a:t>
                      </a:r>
                      <a:endParaRPr lang="tr-TR" dirty="0"/>
                    </a:p>
                  </a:txBody>
                  <a:tcPr/>
                </a:tc>
                <a:tc>
                  <a:txBody>
                    <a:bodyPr/>
                    <a:lstStyle/>
                    <a:p>
                      <a:r>
                        <a:rPr lang="tr-TR" dirty="0" smtClean="0"/>
                        <a:t>165315</a:t>
                      </a:r>
                      <a:endParaRPr lang="tr-TR" dirty="0"/>
                    </a:p>
                  </a:txBody>
                  <a:tcPr/>
                </a:tc>
              </a:tr>
              <a:tr h="1249719">
                <a:tc>
                  <a:txBody>
                    <a:bodyPr/>
                    <a:lstStyle/>
                    <a:p>
                      <a:r>
                        <a:rPr lang="tr-TR" dirty="0" smtClean="0"/>
                        <a:t>SELÇUK</a:t>
                      </a:r>
                    </a:p>
                    <a:p>
                      <a:r>
                        <a:rPr lang="tr-TR" dirty="0" smtClean="0"/>
                        <a:t>KONYA</a:t>
                      </a:r>
                    </a:p>
                    <a:p>
                      <a:endParaRPr lang="tr-TR" dirty="0"/>
                    </a:p>
                  </a:txBody>
                  <a:tcPr/>
                </a:tc>
                <a:tc>
                  <a:txBody>
                    <a:bodyPr/>
                    <a:lstStyle/>
                    <a:p>
                      <a:r>
                        <a:rPr lang="tr-TR" dirty="0" smtClean="0"/>
                        <a:t>BİLGİSAYAR MÜHENDİSLİĞİ</a:t>
                      </a:r>
                    </a:p>
                    <a:p>
                      <a:endParaRPr lang="tr-TR" dirty="0"/>
                    </a:p>
                  </a:txBody>
                  <a:tcPr/>
                </a:tc>
                <a:tc>
                  <a:txBody>
                    <a:bodyPr/>
                    <a:lstStyle/>
                    <a:p>
                      <a:r>
                        <a:rPr lang="tr-TR" dirty="0" smtClean="0"/>
                        <a:t>M.T.O.K</a:t>
                      </a:r>
                      <a:endParaRPr lang="tr-TR" dirty="0"/>
                    </a:p>
                  </a:txBody>
                  <a:tcPr/>
                </a:tc>
                <a:tc>
                  <a:txBody>
                    <a:bodyPr/>
                    <a:lstStyle/>
                    <a:p>
                      <a:r>
                        <a:rPr lang="tr-TR" dirty="0" smtClean="0"/>
                        <a:t>273,339</a:t>
                      </a:r>
                      <a:endParaRPr lang="tr-TR" dirty="0"/>
                    </a:p>
                  </a:txBody>
                  <a:tcPr/>
                </a:tc>
                <a:tc>
                  <a:txBody>
                    <a:bodyPr/>
                    <a:lstStyle/>
                    <a:p>
                      <a:r>
                        <a:rPr lang="tr-TR" dirty="0" smtClean="0"/>
                        <a:t>178921</a:t>
                      </a:r>
                    </a:p>
                    <a:p>
                      <a:endParaRPr lang="tr-TR" dirty="0"/>
                    </a:p>
                  </a:txBody>
                  <a:tcPr/>
                </a:tc>
              </a:tr>
              <a:tr h="1454461">
                <a:tc>
                  <a:txBody>
                    <a:bodyPr/>
                    <a:lstStyle/>
                    <a:p>
                      <a:r>
                        <a:rPr lang="tr-TR" dirty="0" smtClean="0"/>
                        <a:t>SELÇUK</a:t>
                      </a:r>
                    </a:p>
                    <a:p>
                      <a:r>
                        <a:rPr lang="tr-TR" dirty="0" smtClean="0"/>
                        <a:t>KONYA</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BİLGİSAYAR MÜHENDİSLİĞİ</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M.T.O.K</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İKİNCİ ÖĞRETİM</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a:txBody>
                  <a:tcPr/>
                </a:tc>
                <a:tc>
                  <a:txBody>
                    <a:bodyPr/>
                    <a:lstStyle/>
                    <a:p>
                      <a:r>
                        <a:rPr lang="tr-TR" dirty="0" smtClean="0"/>
                        <a:t>252.333</a:t>
                      </a:r>
                      <a:endParaRPr lang="tr-TR" dirty="0"/>
                    </a:p>
                  </a:txBody>
                  <a:tcPr/>
                </a:tc>
                <a:tc>
                  <a:txBody>
                    <a:bodyPr/>
                    <a:lstStyle/>
                    <a:p>
                      <a:r>
                        <a:rPr lang="tr-TR" dirty="0" smtClean="0"/>
                        <a:t>207225</a:t>
                      </a:r>
                      <a:endParaRPr lang="tr-TR" dirty="0"/>
                    </a:p>
                  </a:txBody>
                  <a:tcPr/>
                </a:tc>
              </a:tr>
            </a:tbl>
          </a:graphicData>
        </a:graphic>
      </p:graphicFrame>
    </p:spTree>
    <p:extLst>
      <p:ext uri="{BB962C8B-B14F-4D97-AF65-F5344CB8AC3E}">
        <p14:creationId xmlns:p14="http://schemas.microsoft.com/office/powerpoint/2010/main" val="4472516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ABB3DF-ECE1-4C76-8E25-C41A5D5F5240}" type="datetime1">
              <a:rPr lang="tr-TR" smtClean="0"/>
              <a:t>25.11.2019</a:t>
            </a:fld>
            <a:endParaRPr lang="tr-TR"/>
          </a:p>
        </p:txBody>
      </p:sp>
      <p:sp>
        <p:nvSpPr>
          <p:cNvPr id="3" name="Slayt Numarası Yer Tutucusu 2"/>
          <p:cNvSpPr>
            <a:spLocks noGrp="1"/>
          </p:cNvSpPr>
          <p:nvPr>
            <p:ph type="sldNum" sz="quarter" idx="12"/>
          </p:nvPr>
        </p:nvSpPr>
        <p:spPr/>
        <p:txBody>
          <a:bodyPr/>
          <a:lstStyle/>
          <a:p>
            <a:fld id="{F302176B-0E47-46AC-8F43-DAB4B8A37D06}" type="slidenum">
              <a:rPr lang="tr-TR" smtClean="0"/>
              <a:t>53</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27905576"/>
              </p:ext>
            </p:extLst>
          </p:nvPr>
        </p:nvGraphicFramePr>
        <p:xfrm>
          <a:off x="-1" y="404663"/>
          <a:ext cx="9144000" cy="6453337"/>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249719">
                <a:tc>
                  <a:txBody>
                    <a:bodyPr/>
                    <a:lstStyle/>
                    <a:p>
                      <a:r>
                        <a:rPr lang="tr-TR" dirty="0" smtClean="0"/>
                        <a:t>ÜNİVERSİTE</a:t>
                      </a:r>
                    </a:p>
                    <a:p>
                      <a:r>
                        <a:rPr lang="tr-TR" dirty="0" smtClean="0"/>
                        <a:t>ŞEHİR</a:t>
                      </a:r>
                      <a:endParaRPr lang="tr-TR" dirty="0"/>
                    </a:p>
                  </a:txBody>
                  <a:tcPr/>
                </a:tc>
                <a:tc>
                  <a:txBody>
                    <a:bodyPr/>
                    <a:lstStyle/>
                    <a:p>
                      <a:r>
                        <a:rPr lang="tr-TR" dirty="0" smtClean="0"/>
                        <a:t>BÖLÜM</a:t>
                      </a:r>
                      <a:endParaRPr lang="tr-TR" dirty="0"/>
                    </a:p>
                  </a:txBody>
                  <a:tcPr/>
                </a:tc>
                <a:tc>
                  <a:txBody>
                    <a:bodyPr/>
                    <a:lstStyle/>
                    <a:p>
                      <a:r>
                        <a:rPr lang="tr-TR" dirty="0" smtClean="0"/>
                        <a:t>EK BİLGİ</a:t>
                      </a:r>
                      <a:endParaRPr lang="tr-TR" dirty="0"/>
                    </a:p>
                  </a:txBody>
                  <a:tcPr/>
                </a:tc>
                <a:tc>
                  <a:txBody>
                    <a:bodyPr/>
                    <a:lstStyle/>
                    <a:p>
                      <a:r>
                        <a:rPr lang="tr-TR" dirty="0" smtClean="0"/>
                        <a:t>2018</a:t>
                      </a:r>
                      <a:r>
                        <a:rPr lang="tr-TR" baseline="0" dirty="0" smtClean="0"/>
                        <a:t> YKS </a:t>
                      </a:r>
                    </a:p>
                    <a:p>
                      <a:r>
                        <a:rPr lang="tr-TR" baseline="0" dirty="0" smtClean="0"/>
                        <a:t>TABAN PUAN</a:t>
                      </a:r>
                      <a:endParaRPr lang="tr-TR" dirty="0"/>
                    </a:p>
                  </a:txBody>
                  <a:tcPr/>
                </a:tc>
                <a:tc>
                  <a:txBody>
                    <a:bodyPr/>
                    <a:lstStyle/>
                    <a:p>
                      <a:r>
                        <a:rPr lang="tr-TR" dirty="0" smtClean="0"/>
                        <a:t>2017 BAŞARI SIRASI</a:t>
                      </a:r>
                      <a:endParaRPr lang="tr-TR" dirty="0"/>
                    </a:p>
                  </a:txBody>
                  <a:tcPr/>
                </a:tc>
              </a:tr>
              <a:tr h="1249719">
                <a:tc>
                  <a:txBody>
                    <a:bodyPr/>
                    <a:lstStyle/>
                    <a:p>
                      <a:r>
                        <a:rPr lang="tr-TR" dirty="0" smtClean="0"/>
                        <a:t>KOCAELİ</a:t>
                      </a:r>
                    </a:p>
                    <a:p>
                      <a:r>
                        <a:rPr lang="tr-TR" dirty="0" smtClean="0"/>
                        <a:t>KOCAELİ</a:t>
                      </a:r>
                      <a:endParaRPr lang="tr-TR" dirty="0"/>
                    </a:p>
                  </a:txBody>
                  <a:tcPr/>
                </a:tc>
                <a:tc>
                  <a:txBody>
                    <a:bodyPr/>
                    <a:lstStyle/>
                    <a:p>
                      <a:r>
                        <a:rPr lang="tr-TR" dirty="0" smtClean="0"/>
                        <a:t>BİYOMEDİKAL  MÜHENDİSLİĞİ</a:t>
                      </a:r>
                      <a:endParaRPr lang="tr-TR" dirty="0"/>
                    </a:p>
                  </a:txBody>
                  <a:tcPr/>
                </a:tc>
                <a:tc>
                  <a:txBody>
                    <a:bodyPr/>
                    <a:lstStyle/>
                    <a:p>
                      <a:endParaRPr lang="tr-TR"/>
                    </a:p>
                  </a:txBody>
                  <a:tcPr/>
                </a:tc>
                <a:tc>
                  <a:txBody>
                    <a:bodyPr/>
                    <a:lstStyle/>
                    <a:p>
                      <a:r>
                        <a:rPr lang="tr-TR" dirty="0" smtClean="0"/>
                        <a:t>324.656</a:t>
                      </a:r>
                      <a:endParaRPr lang="tr-TR" dirty="0"/>
                    </a:p>
                  </a:txBody>
                  <a:tcPr/>
                </a:tc>
                <a:tc>
                  <a:txBody>
                    <a:bodyPr/>
                    <a:lstStyle/>
                    <a:p>
                      <a:r>
                        <a:rPr lang="tr-TR" dirty="0" smtClean="0"/>
                        <a:t>92362</a:t>
                      </a:r>
                      <a:endParaRPr lang="tr-TR" dirty="0"/>
                    </a:p>
                  </a:txBody>
                  <a:tcPr/>
                </a:tc>
              </a:tr>
              <a:tr h="1249719">
                <a:tc>
                  <a:txBody>
                    <a:bodyPr/>
                    <a:lstStyle/>
                    <a:p>
                      <a:r>
                        <a:rPr lang="tr-TR" dirty="0" smtClean="0"/>
                        <a:t>KOCAELİ</a:t>
                      </a:r>
                    </a:p>
                    <a:p>
                      <a:r>
                        <a:rPr lang="tr-TR" dirty="0" smtClean="0"/>
                        <a:t>KOCAELİ</a:t>
                      </a:r>
                    </a:p>
                    <a:p>
                      <a:endParaRPr lang="tr-TR" dirty="0"/>
                    </a:p>
                  </a:txBody>
                  <a:tcPr/>
                </a:tc>
                <a:tc>
                  <a:txBody>
                    <a:bodyPr/>
                    <a:lstStyle/>
                    <a:p>
                      <a:r>
                        <a:rPr lang="tr-TR" dirty="0" smtClean="0"/>
                        <a:t>BİYOMEDİKAL  MÜHENDİSLİĞİ</a:t>
                      </a:r>
                      <a:endParaRPr lang="tr-TR" dirty="0"/>
                    </a:p>
                  </a:txBody>
                  <a:tcPr/>
                </a:tc>
                <a:tc>
                  <a:txBody>
                    <a:bodyPr/>
                    <a:lstStyle/>
                    <a:p>
                      <a:r>
                        <a:rPr lang="tr-TR" dirty="0" smtClean="0"/>
                        <a:t>M.T.O.K</a:t>
                      </a:r>
                      <a:endParaRPr lang="tr-TR" dirty="0"/>
                    </a:p>
                  </a:txBody>
                  <a:tcPr/>
                </a:tc>
                <a:tc>
                  <a:txBody>
                    <a:bodyPr/>
                    <a:lstStyle/>
                    <a:p>
                      <a:r>
                        <a:rPr lang="tr-TR" dirty="0" smtClean="0"/>
                        <a:t>250.452</a:t>
                      </a:r>
                      <a:endParaRPr lang="tr-TR" dirty="0"/>
                    </a:p>
                  </a:txBody>
                  <a:tcPr/>
                </a:tc>
                <a:tc>
                  <a:txBody>
                    <a:bodyPr/>
                    <a:lstStyle/>
                    <a:p>
                      <a:r>
                        <a:rPr lang="tr-TR" dirty="0" smtClean="0"/>
                        <a:t>190435</a:t>
                      </a:r>
                      <a:endParaRPr lang="tr-TR" dirty="0"/>
                    </a:p>
                  </a:txBody>
                  <a:tcPr/>
                </a:tc>
              </a:tr>
              <a:tr h="1249719">
                <a:tc>
                  <a:txBody>
                    <a:bodyPr/>
                    <a:lstStyle/>
                    <a:p>
                      <a:r>
                        <a:rPr lang="tr-TR" dirty="0" smtClean="0"/>
                        <a:t>PAMUKELİ</a:t>
                      </a:r>
                    </a:p>
                    <a:p>
                      <a:r>
                        <a:rPr lang="tr-TR" dirty="0" smtClean="0"/>
                        <a:t>DENİZLİ</a:t>
                      </a:r>
                    </a:p>
                    <a:p>
                      <a:endParaRPr lang="tr-TR" dirty="0"/>
                    </a:p>
                  </a:txBody>
                  <a:tcPr/>
                </a:tc>
                <a:tc>
                  <a:txBody>
                    <a:bodyPr/>
                    <a:lstStyle/>
                    <a:p>
                      <a:r>
                        <a:rPr lang="tr-TR" dirty="0" smtClean="0"/>
                        <a:t>BİYOMEDİKAL  MÜHENDİSLİĞİ</a:t>
                      </a:r>
                      <a:endParaRPr lang="tr-TR" dirty="0"/>
                    </a:p>
                  </a:txBody>
                  <a:tcPr/>
                </a:tc>
                <a:tc>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294.974</a:t>
                      </a:r>
                    </a:p>
                    <a:p>
                      <a:endParaRPr lang="tr-TR" dirty="0"/>
                    </a:p>
                  </a:txBody>
                  <a:tcPr/>
                </a:tc>
                <a:tc>
                  <a:txBody>
                    <a:bodyPr/>
                    <a:lstStyle/>
                    <a:p>
                      <a:r>
                        <a:rPr lang="tr-TR" dirty="0" smtClean="0"/>
                        <a:t>118242</a:t>
                      </a:r>
                    </a:p>
                    <a:p>
                      <a:endParaRPr lang="tr-TR" dirty="0"/>
                    </a:p>
                  </a:txBody>
                  <a:tcPr/>
                </a:tc>
              </a:tr>
              <a:tr h="1454461">
                <a:tc>
                  <a:txBody>
                    <a:bodyPr/>
                    <a:lstStyle/>
                    <a:p>
                      <a:r>
                        <a:rPr lang="tr-TR" dirty="0" smtClean="0"/>
                        <a:t>PAMUKELİ</a:t>
                      </a:r>
                    </a:p>
                    <a:p>
                      <a:r>
                        <a:rPr lang="tr-TR" dirty="0" smtClean="0"/>
                        <a:t>DENİZLİ</a:t>
                      </a:r>
                    </a:p>
                    <a:p>
                      <a:endParaRPr lang="tr-TR" dirty="0"/>
                    </a:p>
                  </a:txBody>
                  <a:tcPr/>
                </a:tc>
                <a:tc>
                  <a:txBody>
                    <a:bodyPr/>
                    <a:lstStyle/>
                    <a:p>
                      <a:r>
                        <a:rPr lang="tr-TR" dirty="0" smtClean="0"/>
                        <a:t>BİYOMEDİKAL  MÜHENDİSLİĞİ</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M.T.O.K</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a:txBody>
                  <a:tcPr/>
                </a:tc>
                <a:tc>
                  <a:txBody>
                    <a:bodyPr/>
                    <a:lstStyle/>
                    <a:p>
                      <a:r>
                        <a:rPr lang="tr-TR" dirty="0" smtClean="0"/>
                        <a:t>252.596</a:t>
                      </a:r>
                      <a:endParaRPr lang="tr-TR" dirty="0"/>
                    </a:p>
                  </a:txBody>
                  <a:tcPr/>
                </a:tc>
                <a:tc>
                  <a:txBody>
                    <a:bodyPr/>
                    <a:lstStyle/>
                    <a:p>
                      <a:r>
                        <a:rPr lang="tr-TR" dirty="0" smtClean="0"/>
                        <a:t>207225</a:t>
                      </a:r>
                      <a:endParaRPr lang="tr-TR" dirty="0"/>
                    </a:p>
                  </a:txBody>
                  <a:tcPr/>
                </a:tc>
              </a:tr>
            </a:tbl>
          </a:graphicData>
        </a:graphic>
      </p:graphicFrame>
    </p:spTree>
    <p:extLst>
      <p:ext uri="{BB962C8B-B14F-4D97-AF65-F5344CB8AC3E}">
        <p14:creationId xmlns:p14="http://schemas.microsoft.com/office/powerpoint/2010/main" val="976596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866330"/>
          </a:xfrm>
        </p:spPr>
        <p:txBody>
          <a:bodyPr>
            <a:normAutofit/>
          </a:bodyPr>
          <a:lstStyle/>
          <a:p>
            <a:r>
              <a:rPr lang="tr-TR" dirty="0" smtClean="0"/>
              <a:t>TÜM ÜNİVERSİTE ADAYLARINA BAŞARILAR DİLERİZ</a:t>
            </a:r>
            <a:endParaRPr lang="tr-TR" dirty="0"/>
          </a:p>
        </p:txBody>
      </p:sp>
      <p:sp>
        <p:nvSpPr>
          <p:cNvPr id="4" name="Veri Yer Tutucusu 3"/>
          <p:cNvSpPr>
            <a:spLocks noGrp="1"/>
          </p:cNvSpPr>
          <p:nvPr>
            <p:ph type="dt" sz="half" idx="10"/>
          </p:nvPr>
        </p:nvSpPr>
        <p:spPr/>
        <p:txBody>
          <a:bodyPr/>
          <a:lstStyle/>
          <a:p>
            <a:fld id="{0BC3C661-65E0-4F82-8224-86CA600B2552}"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54</a:t>
            </a:fld>
            <a:endParaRPr lang="tr-TR"/>
          </a:p>
        </p:txBody>
      </p:sp>
      <p:pic>
        <p:nvPicPr>
          <p:cNvPr id="1026" name="Picture 2" descr="C:\Users\Hasan\Desktop\okul_logo_yen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2780928"/>
            <a:ext cx="3816424" cy="325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5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008"/>
            <a:ext cx="8229600" cy="990600"/>
          </a:xfrm>
        </p:spPr>
        <p:txBody>
          <a:bodyPr>
            <a:normAutofit/>
          </a:bodyPr>
          <a:lstStyle/>
          <a:p>
            <a:r>
              <a:rPr lang="tr-T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2020ÖSYS </a:t>
            </a:r>
            <a:r>
              <a:rPr lang="tr-T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BAŞVURUSU</a:t>
            </a:r>
            <a:endParaRPr lang="tr-TR"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İçerik Yer Tutucusu 2"/>
          <p:cNvSpPr>
            <a:spLocks noGrp="1"/>
          </p:cNvSpPr>
          <p:nvPr>
            <p:ph idx="1"/>
          </p:nvPr>
        </p:nvSpPr>
        <p:spPr>
          <a:xfrm>
            <a:off x="457200" y="1268760"/>
            <a:ext cx="8229600" cy="5208240"/>
          </a:xfrm>
        </p:spPr>
        <p:txBody>
          <a:bodyPr>
            <a:normAutofit fontScale="77500" lnSpcReduction="20000"/>
          </a:bodyPr>
          <a:lstStyle/>
          <a:p>
            <a:pPr marL="0" indent="0" algn="ctr">
              <a:buNone/>
            </a:pPr>
            <a:r>
              <a:rPr lang="tr-TR" sz="3600" dirty="0" smtClean="0"/>
              <a:t>SINAV TARİHİ</a:t>
            </a:r>
          </a:p>
          <a:p>
            <a:pPr marL="0" indent="0" algn="ctr">
              <a:buNone/>
            </a:pPr>
            <a:r>
              <a:rPr lang="tr-TR" sz="3600" dirty="0" smtClean="0"/>
              <a:t>TYT: </a:t>
            </a:r>
            <a:r>
              <a:rPr lang="tr-TR" sz="3600" dirty="0" smtClean="0"/>
              <a:t>20.06.2020</a:t>
            </a:r>
            <a:endParaRPr lang="tr-TR" sz="3600" dirty="0" smtClean="0"/>
          </a:p>
          <a:p>
            <a:pPr marL="0" indent="0" algn="ctr">
              <a:buNone/>
            </a:pPr>
            <a:r>
              <a:rPr lang="tr-TR" sz="3600" dirty="0" smtClean="0"/>
              <a:t>AYT: </a:t>
            </a:r>
            <a:r>
              <a:rPr lang="tr-TR" sz="3600" dirty="0" smtClean="0"/>
              <a:t>21.06.2020</a:t>
            </a:r>
            <a:endParaRPr lang="tr-TR" sz="3600" dirty="0" smtClean="0"/>
          </a:p>
          <a:p>
            <a:pPr marL="0" indent="0" algn="ctr">
              <a:buNone/>
            </a:pPr>
            <a:r>
              <a:rPr lang="tr-TR" sz="3600" dirty="0" smtClean="0"/>
              <a:t>Başvuru Tarihi: </a:t>
            </a:r>
            <a:r>
              <a:rPr lang="tr-TR" sz="3600" dirty="0" smtClean="0"/>
              <a:t>06.02.2020</a:t>
            </a:r>
            <a:endParaRPr lang="tr-TR" sz="3600" dirty="0" smtClean="0"/>
          </a:p>
          <a:p>
            <a:pPr marL="0" indent="0" algn="ctr">
              <a:buNone/>
            </a:pPr>
            <a:r>
              <a:rPr lang="tr-TR" sz="3600" dirty="0"/>
              <a:t> </a:t>
            </a:r>
            <a:r>
              <a:rPr lang="tr-TR" sz="3600" dirty="0" smtClean="0"/>
              <a:t>                         </a:t>
            </a:r>
            <a:r>
              <a:rPr lang="tr-TR" sz="3600" dirty="0" smtClean="0"/>
              <a:t>03.03.2020</a:t>
            </a:r>
            <a:endParaRPr lang="tr-TR" sz="3600" dirty="0" smtClean="0"/>
          </a:p>
          <a:p>
            <a:pPr marL="0" indent="0" algn="ctr">
              <a:buNone/>
            </a:pPr>
            <a:endParaRPr lang="tr-TR" sz="3600" dirty="0" smtClean="0"/>
          </a:p>
          <a:p>
            <a:pPr marL="0" indent="0" algn="ctr">
              <a:buNone/>
            </a:pPr>
            <a:r>
              <a:rPr lang="tr-TR" sz="3600" dirty="0" smtClean="0"/>
              <a:t>Geç Başvuru Tarihi</a:t>
            </a:r>
            <a:r>
              <a:rPr lang="tr-TR" sz="3600" dirty="0" smtClean="0"/>
              <a:t>:</a:t>
            </a:r>
          </a:p>
          <a:p>
            <a:pPr marL="0" indent="0" algn="ctr">
              <a:buNone/>
            </a:pPr>
            <a:r>
              <a:rPr lang="tr-TR" sz="3600" dirty="0" smtClean="0"/>
              <a:t> 18.03.2020</a:t>
            </a:r>
          </a:p>
          <a:p>
            <a:pPr marL="0" indent="0" algn="ctr">
              <a:buNone/>
            </a:pPr>
            <a:r>
              <a:rPr lang="tr-TR" sz="3600" dirty="0" smtClean="0"/>
              <a:t>19.03.2020</a:t>
            </a:r>
            <a:endParaRPr lang="tr-TR" sz="3600" dirty="0" smtClean="0"/>
          </a:p>
          <a:p>
            <a:pPr marL="0" indent="0">
              <a:buNone/>
            </a:pPr>
            <a:endParaRPr lang="tr-TR" sz="3600" dirty="0" smtClean="0"/>
          </a:p>
          <a:p>
            <a:pPr marL="0" indent="0" algn="ctr">
              <a:buNone/>
            </a:pPr>
            <a:r>
              <a:rPr lang="tr-TR" sz="3600" dirty="0" smtClean="0"/>
              <a:t>TYT ve AYT ve DİL Sonuçlarının Açıklanması: </a:t>
            </a:r>
          </a:p>
          <a:p>
            <a:pPr marL="0" indent="0" algn="ctr">
              <a:buNone/>
            </a:pPr>
            <a:r>
              <a:rPr lang="tr-TR" sz="3600" dirty="0" smtClean="0"/>
              <a:t>23/07/2020</a:t>
            </a:r>
            <a:endParaRPr lang="tr-TR" sz="3600" dirty="0" smtClean="0"/>
          </a:p>
          <a:p>
            <a:pPr marL="0" indent="0">
              <a:buNone/>
            </a:pPr>
            <a:endParaRPr lang="tr-TR" sz="2800" dirty="0"/>
          </a:p>
        </p:txBody>
      </p:sp>
      <p:sp>
        <p:nvSpPr>
          <p:cNvPr id="4" name="Veri Yer Tutucusu 3"/>
          <p:cNvSpPr>
            <a:spLocks noGrp="1"/>
          </p:cNvSpPr>
          <p:nvPr>
            <p:ph type="dt" sz="half" idx="10"/>
          </p:nvPr>
        </p:nvSpPr>
        <p:spPr/>
        <p:txBody>
          <a:bodyPr/>
          <a:lstStyle/>
          <a:p>
            <a:fld id="{ADF2A8E1-5313-4AC6-953B-45700709BF5F}"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418559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0070C0"/>
                </a:solidFill>
              </a:rPr>
              <a:t>ÖSYS BAŞVURUSU</a:t>
            </a:r>
            <a:endParaRPr lang="tr-TR" b="1" dirty="0">
              <a:solidFill>
                <a:srgbClr val="0070C0"/>
              </a:solidFill>
            </a:endParaRPr>
          </a:p>
        </p:txBody>
      </p:sp>
      <p:sp>
        <p:nvSpPr>
          <p:cNvPr id="3" name="İçerik Yer Tutucusu 2"/>
          <p:cNvSpPr>
            <a:spLocks noGrp="1"/>
          </p:cNvSpPr>
          <p:nvPr>
            <p:ph idx="1"/>
          </p:nvPr>
        </p:nvSpPr>
        <p:spPr/>
        <p:txBody>
          <a:bodyPr>
            <a:normAutofit/>
          </a:bodyPr>
          <a:lstStyle/>
          <a:p>
            <a:r>
              <a:rPr lang="tr-TR" sz="2800" dirty="0"/>
              <a:t>Bu başvuruda adaylar TYT ve </a:t>
            </a:r>
            <a:r>
              <a:rPr lang="tr-TR" sz="2800" dirty="0" smtClean="0"/>
              <a:t>AYT </a:t>
            </a:r>
            <a:r>
              <a:rPr lang="tr-TR" sz="2800" dirty="0"/>
              <a:t>başvurusunu yapacaklardır.</a:t>
            </a:r>
          </a:p>
          <a:p>
            <a:r>
              <a:rPr lang="tr-TR" sz="2800" dirty="0"/>
              <a:t>Dileyen adaylar sadece TYT’ye başvurup </a:t>
            </a:r>
            <a:r>
              <a:rPr lang="tr-TR" sz="2800" dirty="0" smtClean="0"/>
              <a:t>AYT’ye başvurmayabilir.</a:t>
            </a:r>
            <a:endParaRPr lang="tr-TR" sz="2800" dirty="0"/>
          </a:p>
          <a:p>
            <a:r>
              <a:rPr lang="tr-TR" sz="2800" dirty="0"/>
              <a:t>Bu başvuruyu yapmayan adaylar </a:t>
            </a:r>
            <a:r>
              <a:rPr lang="tr-TR" sz="2800" dirty="0" smtClean="0"/>
              <a:t>2020 yılında </a:t>
            </a:r>
            <a:r>
              <a:rPr lang="tr-TR" sz="2800" dirty="0"/>
              <a:t>üniversite  sınavı ve tercihlerinde herhangi bir işlem yapamaz. </a:t>
            </a:r>
          </a:p>
          <a:p>
            <a:endParaRPr lang="tr-TR" dirty="0"/>
          </a:p>
        </p:txBody>
      </p:sp>
      <p:sp>
        <p:nvSpPr>
          <p:cNvPr id="4" name="Veri Yer Tutucusu 3"/>
          <p:cNvSpPr>
            <a:spLocks noGrp="1"/>
          </p:cNvSpPr>
          <p:nvPr>
            <p:ph type="dt" sz="half" idx="10"/>
          </p:nvPr>
        </p:nvSpPr>
        <p:spPr/>
        <p:txBody>
          <a:bodyPr/>
          <a:lstStyle/>
          <a:p>
            <a:fld id="{77134B03-6884-4787-9E4A-0F3B26A881A8}"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875117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YKS BAŞVURU ÜCRETLERİ</a:t>
            </a:r>
            <a:endParaRPr lang="tr-TR" b="1" dirty="0"/>
          </a:p>
        </p:txBody>
      </p:sp>
      <p:sp>
        <p:nvSpPr>
          <p:cNvPr id="3" name="İçerik Yer Tutucusu 2"/>
          <p:cNvSpPr>
            <a:spLocks noGrp="1"/>
          </p:cNvSpPr>
          <p:nvPr>
            <p:ph idx="1"/>
          </p:nvPr>
        </p:nvSpPr>
        <p:spPr>
          <a:xfrm>
            <a:off x="457200" y="1600200"/>
            <a:ext cx="8363272" cy="4997152"/>
          </a:xfrm>
        </p:spPr>
        <p:txBody>
          <a:bodyPr>
            <a:normAutofit fontScale="92500"/>
          </a:bodyPr>
          <a:lstStyle/>
          <a:p>
            <a:r>
              <a:rPr lang="tr-TR" sz="3800" b="1" dirty="0" smtClean="0">
                <a:solidFill>
                  <a:schemeClr val="accent2">
                    <a:lumMod val="50000"/>
                  </a:schemeClr>
                </a:solidFill>
              </a:rPr>
              <a:t>I. AŞAMA TYT BAŞVURU ÜCRETİ: 50 TL</a:t>
            </a:r>
          </a:p>
          <a:p>
            <a:endParaRPr lang="tr-TR" sz="3800" b="1" dirty="0" smtClean="0">
              <a:solidFill>
                <a:schemeClr val="accent2">
                  <a:lumMod val="50000"/>
                </a:schemeClr>
              </a:solidFill>
            </a:endParaRPr>
          </a:p>
          <a:p>
            <a:r>
              <a:rPr lang="tr-TR" sz="3800" b="1" dirty="0" smtClean="0">
                <a:solidFill>
                  <a:schemeClr val="accent2">
                    <a:lumMod val="50000"/>
                  </a:schemeClr>
                </a:solidFill>
              </a:rPr>
              <a:t>II. AŞAMA AYT BAŞVURU ÜCRETİ: 50 TL</a:t>
            </a:r>
          </a:p>
          <a:p>
            <a:endParaRPr lang="tr-TR" sz="3800" b="1" dirty="0" smtClean="0">
              <a:solidFill>
                <a:schemeClr val="accent2">
                  <a:lumMod val="50000"/>
                </a:schemeClr>
              </a:solidFill>
            </a:endParaRPr>
          </a:p>
          <a:p>
            <a:r>
              <a:rPr lang="tr-TR" sz="3800" b="1" dirty="0" smtClean="0">
                <a:solidFill>
                  <a:schemeClr val="accent2">
                    <a:lumMod val="50000"/>
                  </a:schemeClr>
                </a:solidFill>
              </a:rPr>
              <a:t>DİL SINAVI BAŞVURU ÜCRETİ: 50 </a:t>
            </a:r>
            <a:r>
              <a:rPr lang="tr-TR" sz="3800" b="1" dirty="0" smtClean="0">
                <a:solidFill>
                  <a:schemeClr val="accent2">
                    <a:lumMod val="50000"/>
                  </a:schemeClr>
                </a:solidFill>
              </a:rPr>
              <a:t>TL</a:t>
            </a:r>
          </a:p>
          <a:p>
            <a:pPr marL="0" indent="0">
              <a:buNone/>
            </a:pPr>
            <a:r>
              <a:rPr lang="tr-TR" sz="3800" b="1" dirty="0" smtClean="0">
                <a:solidFill>
                  <a:srgbClr val="FF0000"/>
                </a:solidFill>
              </a:rPr>
              <a:t>NOT: ÜCRETLER 2019 YILINA AİT!!!</a:t>
            </a:r>
            <a:endParaRPr lang="tr-TR" sz="3800" b="1" dirty="0">
              <a:solidFill>
                <a:srgbClr val="FF0000"/>
              </a:solidFill>
            </a:endParaRPr>
          </a:p>
        </p:txBody>
      </p:sp>
      <p:sp>
        <p:nvSpPr>
          <p:cNvPr id="4" name="Veri Yer Tutucusu 3"/>
          <p:cNvSpPr>
            <a:spLocks noGrp="1"/>
          </p:cNvSpPr>
          <p:nvPr>
            <p:ph type="dt" sz="half" idx="10"/>
          </p:nvPr>
        </p:nvSpPr>
        <p:spPr/>
        <p:txBody>
          <a:bodyPr/>
          <a:lstStyle/>
          <a:p>
            <a:fld id="{0EC62B71-9C09-4158-988B-9B1996D7E86C}"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23548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91264" cy="1656184"/>
          </a:xfrm>
        </p:spPr>
        <p:txBody>
          <a:bodyPr>
            <a:normAutofit/>
          </a:bodyPr>
          <a:lstStyle/>
          <a:p>
            <a:r>
              <a:rPr lang="tr-TR" sz="3600" b="1" dirty="0" smtClean="0">
                <a:solidFill>
                  <a:srgbClr val="C00000"/>
                </a:solidFill>
              </a:rPr>
              <a:t>TYT NEDİR? (BİRİNCİ AŞAMA SINAVI)</a:t>
            </a:r>
            <a:br>
              <a:rPr lang="tr-TR" sz="3600" b="1" dirty="0" smtClean="0">
                <a:solidFill>
                  <a:srgbClr val="C00000"/>
                </a:solidFill>
              </a:rPr>
            </a:br>
            <a:r>
              <a:rPr lang="tr-TR" sz="3600" b="1" dirty="0" smtClean="0">
                <a:solidFill>
                  <a:srgbClr val="C00000"/>
                </a:solidFill>
              </a:rPr>
              <a:t>TEMEL YETENEK TESTİ</a:t>
            </a:r>
            <a:endParaRPr lang="tr-TR" sz="3600" b="1" dirty="0">
              <a:solidFill>
                <a:srgbClr val="C00000"/>
              </a:solidFill>
            </a:endParaRPr>
          </a:p>
        </p:txBody>
      </p:sp>
      <p:sp>
        <p:nvSpPr>
          <p:cNvPr id="3" name="İçerik Yer Tutucusu 2"/>
          <p:cNvSpPr>
            <a:spLocks noGrp="1"/>
          </p:cNvSpPr>
          <p:nvPr>
            <p:ph idx="1"/>
          </p:nvPr>
        </p:nvSpPr>
        <p:spPr>
          <a:xfrm>
            <a:off x="251520" y="1772816"/>
            <a:ext cx="8435280" cy="4353347"/>
          </a:xfrm>
        </p:spPr>
        <p:txBody>
          <a:bodyPr>
            <a:normAutofit/>
          </a:bodyPr>
          <a:lstStyle/>
          <a:p>
            <a:endParaRPr lang="tr-TR" dirty="0" smtClean="0"/>
          </a:p>
          <a:p>
            <a:r>
              <a:rPr lang="tr-TR" sz="3200" dirty="0" smtClean="0"/>
              <a:t>İlk aşama sınavı olup yükseköğretime geçiş yapmak isteyen tüm adayların girmesi gereken bir sınavdır. </a:t>
            </a:r>
          </a:p>
          <a:p>
            <a:r>
              <a:rPr lang="tr-TR" sz="3200" dirty="0"/>
              <a:t>Temel Yeterlilik, adayların sözel ve sayısal alanlarda sahip olmaları beklenen </a:t>
            </a:r>
            <a:r>
              <a:rPr lang="tr-TR" sz="3200" dirty="0" smtClean="0"/>
              <a:t>temel düzeyde bilgi</a:t>
            </a:r>
            <a:r>
              <a:rPr lang="tr-TR" sz="3200" dirty="0"/>
              <a:t>, </a:t>
            </a:r>
            <a:r>
              <a:rPr lang="tr-TR" sz="3200" dirty="0" smtClean="0"/>
              <a:t>beceri, hazırbulunuşluk </a:t>
            </a:r>
            <a:r>
              <a:rPr lang="tr-TR" sz="3200" dirty="0"/>
              <a:t>ve yetkinlikleri kapsar</a:t>
            </a:r>
            <a:r>
              <a:rPr lang="tr-TR" sz="3200" dirty="0" smtClean="0"/>
              <a:t>.</a:t>
            </a:r>
          </a:p>
          <a:p>
            <a:endParaRPr lang="tr-TR" sz="3200" dirty="0"/>
          </a:p>
          <a:p>
            <a:endParaRPr lang="tr-TR" dirty="0"/>
          </a:p>
        </p:txBody>
      </p:sp>
      <p:sp>
        <p:nvSpPr>
          <p:cNvPr id="4" name="Veri Yer Tutucusu 3"/>
          <p:cNvSpPr>
            <a:spLocks noGrp="1"/>
          </p:cNvSpPr>
          <p:nvPr>
            <p:ph type="dt" sz="half" idx="10"/>
          </p:nvPr>
        </p:nvSpPr>
        <p:spPr/>
        <p:txBody>
          <a:bodyPr/>
          <a:lstStyle/>
          <a:p>
            <a:fld id="{C482F228-A21B-4EA2-B0ED-B510706EA6E8}" type="datetime1">
              <a:rPr lang="tr-TR" smtClean="0"/>
              <a:t>25.11.2019</a:t>
            </a:fld>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609051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950</TotalTime>
  <Words>2123</Words>
  <Application>Microsoft Office PowerPoint</Application>
  <PresentationFormat>Ekran Gösterisi (4:3)</PresentationFormat>
  <Paragraphs>462</Paragraphs>
  <Slides>54</Slides>
  <Notes>2</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Netlik</vt:lpstr>
      <vt:lpstr>OKUL REHBERLİK SEVİSİ</vt:lpstr>
      <vt:lpstr>2020 ÖSYS SÜRECİ BİLGİLENDİRMESİ  </vt:lpstr>
      <vt:lpstr>YÖK EKİM 2017 İTİBARİYLE ÜNİVERSİTEYE GİRİŞİ YENİDEN DÜZENLEMİŞTİR</vt:lpstr>
      <vt:lpstr>2018’DEN İTİBAREN ÜNİVERSİTEYE GİRİŞ SINAVLARININ ADI:  YÜKSEKÖĞRETİM KURUMLARI SINAVI  YKS  OLMUŞTUR </vt:lpstr>
      <vt:lpstr>ÖSYS’NİN UYGULANIŞININ YENİ HALİ: YKS SINAVLARI:</vt:lpstr>
      <vt:lpstr>2020ÖSYS BAŞVURUSU</vt:lpstr>
      <vt:lpstr>ÖSYS BAŞVURUSU</vt:lpstr>
      <vt:lpstr>YKS BAŞVURU ÜCRETLERİ</vt:lpstr>
      <vt:lpstr>TYT NEDİR? (BİRİNCİ AŞAMA SINAVI) TEMEL YETENEK TESTİ</vt:lpstr>
      <vt:lpstr>SÖZEL MANTIK (40 TÜRKÇE 20 SOSYAL)</vt:lpstr>
      <vt:lpstr>SAYISAL MANTIK (40 MATEMATİK 20 FEN)</vt:lpstr>
      <vt:lpstr>TYT KAPSAMI </vt:lpstr>
      <vt:lpstr>TYT UYGULANIŞI</vt:lpstr>
      <vt:lpstr>TYT SORU DAĞILIMLARI</vt:lpstr>
      <vt:lpstr>ADAYLARA TAVSİYEMİZ</vt:lpstr>
      <vt:lpstr>PowerPoint Sunusu</vt:lpstr>
      <vt:lpstr>TYT’de ders başına her bir netin yaklaşık değeri</vt:lpstr>
      <vt:lpstr>TYT SONUÇLARI NERELERDE KULLANILICAK</vt:lpstr>
      <vt:lpstr>TYT PUANI İLE ASKER ve POLİS MESLEK YÜKSEKOKULU ÖN BAŞVURULARI</vt:lpstr>
      <vt:lpstr>YKS’DE İKİNCİ AŞAMA SINAVI:</vt:lpstr>
      <vt:lpstr>İKİNCİ AŞAMA AYT’YE GİRİŞ</vt:lpstr>
      <vt:lpstr>AYT ANLATIMI (ALAN YETERLİLİK TESTİ)</vt:lpstr>
      <vt:lpstr>AYT DERS KAPSAMLARI ve SORU SAYILARI </vt:lpstr>
      <vt:lpstr>Tarih-1 ve Coğrafya-1 Kapsamı</vt:lpstr>
      <vt:lpstr>Sosyal Bilimler-2 Sınavı: </vt:lpstr>
      <vt:lpstr>Sosyal Bilimler-2 Ders Kapsamları</vt:lpstr>
      <vt:lpstr>Fen Bilimleri Sınavı:  Bu derslerin tüm lise müfredatını kapsar. </vt:lpstr>
      <vt:lpstr>Matematik Sınavı:    Tüm Lise Matematik ve Geometri konularını kapsamaktadır.   Muhtemelen 25-30 mat 15-10 geometri sorusu sorulacaktır</vt:lpstr>
      <vt:lpstr>Dil Sınavı:</vt:lpstr>
      <vt:lpstr>AYT UYGULANIŞI</vt:lpstr>
      <vt:lpstr>ALAN YETERLİKİK TESTİ SÜRELERİ </vt:lpstr>
      <vt:lpstr>PowerPoint Sunusu</vt:lpstr>
      <vt:lpstr>PowerPoint Sunusu</vt:lpstr>
      <vt:lpstr>PowerPoint Sunusu</vt:lpstr>
      <vt:lpstr>PowerPoint Sunusu</vt:lpstr>
      <vt:lpstr>PowerPoint Sunusu</vt:lpstr>
      <vt:lpstr>HATIRLATMALAR</vt:lpstr>
      <vt:lpstr>AYT puanları birbirinden bağımsız hesaplanır </vt:lpstr>
      <vt:lpstr>BAŞARI SINIRLAMASI ŞARTI:</vt:lpstr>
      <vt:lpstr>YKS ALANLARI VE PUAN TÜRLERİ:</vt:lpstr>
      <vt:lpstr>BAŞLICA SÖZEL ALANIN LİSANS PROGRAMLARI</vt:lpstr>
      <vt:lpstr>EŞİT AĞIRLIK / TÜRKÇE MATEMATİK ALAN</vt:lpstr>
      <vt:lpstr>BAŞLICA TM ALANIN LİSANS PROGRAMLARI</vt:lpstr>
      <vt:lpstr>SAYISAL / MATEMATİK FEN ALAN</vt:lpstr>
      <vt:lpstr>SAYISAL ALANIN MESLEKLER </vt:lpstr>
      <vt:lpstr>   MTOK Aynen devam edecektir</vt:lpstr>
      <vt:lpstr>   M.T.O.K</vt:lpstr>
      <vt:lpstr>PowerPoint Sunusu</vt:lpstr>
      <vt:lpstr>Elektrik-elektronik bölümünden gidebileceği m.t.o.k mühendislikler </vt:lpstr>
      <vt:lpstr>PowerPoint Sunusu</vt:lpstr>
      <vt:lpstr>PowerPoint Sunusu</vt:lpstr>
      <vt:lpstr>PowerPoint Sunusu</vt:lpstr>
      <vt:lpstr>PowerPoint Sunusu</vt:lpstr>
      <vt:lpstr>TÜM ÜNİVERSİTE ADAYLARINA BAŞARILAR DİLERİZ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ÖSYS YENİ SİSTEM BİLGİLENDİRMESİ (09/11/2017)</dc:title>
  <dc:creator>Senay</dc:creator>
  <cp:lastModifiedBy>Microsoft</cp:lastModifiedBy>
  <cp:revision>141</cp:revision>
  <dcterms:created xsi:type="dcterms:W3CDTF">2017-11-09T20:14:45Z</dcterms:created>
  <dcterms:modified xsi:type="dcterms:W3CDTF">2019-11-25T08:53:30Z</dcterms:modified>
</cp:coreProperties>
</file>